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7"/>
  </p:notesMasterIdLst>
  <p:handoutMasterIdLst>
    <p:handoutMasterId r:id="rId38"/>
  </p:handoutMasterIdLst>
  <p:sldIdLst>
    <p:sldId id="256" r:id="rId2"/>
    <p:sldId id="671" r:id="rId3"/>
    <p:sldId id="370" r:id="rId4"/>
    <p:sldId id="375" r:id="rId5"/>
    <p:sldId id="371" r:id="rId6"/>
    <p:sldId id="372" r:id="rId7"/>
    <p:sldId id="373" r:id="rId8"/>
    <p:sldId id="327" r:id="rId9"/>
    <p:sldId id="374" r:id="rId10"/>
    <p:sldId id="377" r:id="rId11"/>
    <p:sldId id="376" r:id="rId12"/>
    <p:sldId id="330" r:id="rId13"/>
    <p:sldId id="271" r:id="rId14"/>
    <p:sldId id="343" r:id="rId15"/>
    <p:sldId id="344" r:id="rId16"/>
    <p:sldId id="379" r:id="rId17"/>
    <p:sldId id="381" r:id="rId18"/>
    <p:sldId id="380" r:id="rId19"/>
    <p:sldId id="395" r:id="rId20"/>
    <p:sldId id="260" r:id="rId21"/>
    <p:sldId id="259" r:id="rId22"/>
    <p:sldId id="367" r:id="rId23"/>
    <p:sldId id="389" r:id="rId24"/>
    <p:sldId id="333" r:id="rId25"/>
    <p:sldId id="349" r:id="rId26"/>
    <p:sldId id="350" r:id="rId27"/>
    <p:sldId id="386" r:id="rId28"/>
    <p:sldId id="383" r:id="rId29"/>
    <p:sldId id="391" r:id="rId30"/>
    <p:sldId id="384" r:id="rId31"/>
    <p:sldId id="385" r:id="rId32"/>
    <p:sldId id="348" r:id="rId33"/>
    <p:sldId id="670" r:id="rId34"/>
    <p:sldId id="358" r:id="rId35"/>
    <p:sldId id="393" r:id="rId36"/>
  </p:sldIdLst>
  <p:sldSz cx="9144000" cy="5143500" type="screen16x9"/>
  <p:notesSz cx="7099300" cy="10234613"/>
  <p:custDataLst>
    <p:tags r:id="rId39"/>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75" algn="l" rtl="0" fontAlgn="base">
      <a:spcBef>
        <a:spcPct val="0"/>
      </a:spcBef>
      <a:spcAft>
        <a:spcPct val="0"/>
      </a:spcAft>
      <a:defRPr kern="1200">
        <a:solidFill>
          <a:schemeClr val="tx1"/>
        </a:solidFill>
        <a:latin typeface="Arial" charset="0"/>
        <a:ea typeface="+mn-ea"/>
        <a:cs typeface="+mn-cs"/>
      </a:defRPr>
    </a:lvl2pPr>
    <a:lvl3pPr marL="685749" algn="l" rtl="0" fontAlgn="base">
      <a:spcBef>
        <a:spcPct val="0"/>
      </a:spcBef>
      <a:spcAft>
        <a:spcPct val="0"/>
      </a:spcAft>
      <a:defRPr kern="1200">
        <a:solidFill>
          <a:schemeClr val="tx1"/>
        </a:solidFill>
        <a:latin typeface="Arial" charset="0"/>
        <a:ea typeface="+mn-ea"/>
        <a:cs typeface="+mn-cs"/>
      </a:defRPr>
    </a:lvl3pPr>
    <a:lvl4pPr marL="1028624" algn="l" rtl="0" fontAlgn="base">
      <a:spcBef>
        <a:spcPct val="0"/>
      </a:spcBef>
      <a:spcAft>
        <a:spcPct val="0"/>
      </a:spcAft>
      <a:defRPr kern="1200">
        <a:solidFill>
          <a:schemeClr val="tx1"/>
        </a:solidFill>
        <a:latin typeface="Arial" charset="0"/>
        <a:ea typeface="+mn-ea"/>
        <a:cs typeface="+mn-cs"/>
      </a:defRPr>
    </a:lvl4pPr>
    <a:lvl5pPr marL="1371498" algn="l" rtl="0" fontAlgn="base">
      <a:spcBef>
        <a:spcPct val="0"/>
      </a:spcBef>
      <a:spcAft>
        <a:spcPct val="0"/>
      </a:spcAft>
      <a:defRPr kern="1200">
        <a:solidFill>
          <a:schemeClr val="tx1"/>
        </a:solidFill>
        <a:latin typeface="Arial" charset="0"/>
        <a:ea typeface="+mn-ea"/>
        <a:cs typeface="+mn-cs"/>
      </a:defRPr>
    </a:lvl5pPr>
    <a:lvl6pPr marL="1714373" algn="l" defTabSz="685749" rtl="0" eaLnBrk="1" latinLnBrk="0" hangingPunct="1">
      <a:defRPr kern="1200">
        <a:solidFill>
          <a:schemeClr val="tx1"/>
        </a:solidFill>
        <a:latin typeface="Arial" charset="0"/>
        <a:ea typeface="+mn-ea"/>
        <a:cs typeface="+mn-cs"/>
      </a:defRPr>
    </a:lvl6pPr>
    <a:lvl7pPr marL="2057246" algn="l" defTabSz="685749" rtl="0" eaLnBrk="1" latinLnBrk="0" hangingPunct="1">
      <a:defRPr kern="1200">
        <a:solidFill>
          <a:schemeClr val="tx1"/>
        </a:solidFill>
        <a:latin typeface="Arial" charset="0"/>
        <a:ea typeface="+mn-ea"/>
        <a:cs typeface="+mn-cs"/>
      </a:defRPr>
    </a:lvl7pPr>
    <a:lvl8pPr marL="2400120" algn="l" defTabSz="685749" rtl="0" eaLnBrk="1" latinLnBrk="0" hangingPunct="1">
      <a:defRPr kern="1200">
        <a:solidFill>
          <a:schemeClr val="tx1"/>
        </a:solidFill>
        <a:latin typeface="Arial" charset="0"/>
        <a:ea typeface="+mn-ea"/>
        <a:cs typeface="+mn-cs"/>
      </a:defRPr>
    </a:lvl8pPr>
    <a:lvl9pPr marL="2742995" algn="l" defTabSz="685749"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00D6"/>
    <a:srgbClr val="008000"/>
    <a:srgbClr val="FFF6A9"/>
    <a:srgbClr val="FFCC00"/>
    <a:srgbClr val="FF9999"/>
    <a:srgbClr val="CC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374" autoAdjust="0"/>
  </p:normalViewPr>
  <p:slideViewPr>
    <p:cSldViewPr>
      <p:cViewPr varScale="1">
        <p:scale>
          <a:sx n="134" d="100"/>
          <a:sy n="134" d="100"/>
        </p:scale>
        <p:origin x="954" y="120"/>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75" algn="l" rtl="0" eaLnBrk="0" fontAlgn="base" hangingPunct="0">
      <a:spcBef>
        <a:spcPct val="30000"/>
      </a:spcBef>
      <a:spcAft>
        <a:spcPct val="0"/>
      </a:spcAft>
      <a:defRPr sz="900" kern="1200">
        <a:solidFill>
          <a:schemeClr val="tx1"/>
        </a:solidFill>
        <a:latin typeface="Arial" charset="0"/>
        <a:ea typeface="+mn-ea"/>
        <a:cs typeface="+mn-cs"/>
      </a:defRPr>
    </a:lvl2pPr>
    <a:lvl3pPr marL="685749" algn="l" rtl="0" eaLnBrk="0" fontAlgn="base" hangingPunct="0">
      <a:spcBef>
        <a:spcPct val="30000"/>
      </a:spcBef>
      <a:spcAft>
        <a:spcPct val="0"/>
      </a:spcAft>
      <a:defRPr sz="900" kern="1200">
        <a:solidFill>
          <a:schemeClr val="tx1"/>
        </a:solidFill>
        <a:latin typeface="Arial" charset="0"/>
        <a:ea typeface="+mn-ea"/>
        <a:cs typeface="+mn-cs"/>
      </a:defRPr>
    </a:lvl3pPr>
    <a:lvl4pPr marL="1028624" algn="l" rtl="0" eaLnBrk="0" fontAlgn="base" hangingPunct="0">
      <a:spcBef>
        <a:spcPct val="30000"/>
      </a:spcBef>
      <a:spcAft>
        <a:spcPct val="0"/>
      </a:spcAft>
      <a:defRPr sz="900" kern="1200">
        <a:solidFill>
          <a:schemeClr val="tx1"/>
        </a:solidFill>
        <a:latin typeface="Arial" charset="0"/>
        <a:ea typeface="+mn-ea"/>
        <a:cs typeface="+mn-cs"/>
      </a:defRPr>
    </a:lvl4pPr>
    <a:lvl5pPr marL="1371498" algn="l" rtl="0" eaLnBrk="0" fontAlgn="base" hangingPunct="0">
      <a:spcBef>
        <a:spcPct val="30000"/>
      </a:spcBef>
      <a:spcAft>
        <a:spcPct val="0"/>
      </a:spcAft>
      <a:defRPr sz="900" kern="1200">
        <a:solidFill>
          <a:schemeClr val="tx1"/>
        </a:solidFill>
        <a:latin typeface="Arial" charset="0"/>
        <a:ea typeface="+mn-ea"/>
        <a:cs typeface="+mn-cs"/>
      </a:defRPr>
    </a:lvl5pPr>
    <a:lvl6pPr marL="1714373" algn="l" defTabSz="685749" rtl="0" eaLnBrk="1" latinLnBrk="0" hangingPunct="1">
      <a:defRPr sz="900" kern="1200">
        <a:solidFill>
          <a:schemeClr val="tx1"/>
        </a:solidFill>
        <a:latin typeface="+mn-lt"/>
        <a:ea typeface="+mn-ea"/>
        <a:cs typeface="+mn-cs"/>
      </a:defRPr>
    </a:lvl6pPr>
    <a:lvl7pPr marL="2057246" algn="l" defTabSz="685749" rtl="0" eaLnBrk="1" latinLnBrk="0" hangingPunct="1">
      <a:defRPr sz="900" kern="1200">
        <a:solidFill>
          <a:schemeClr val="tx1"/>
        </a:solidFill>
        <a:latin typeface="+mn-lt"/>
        <a:ea typeface="+mn-ea"/>
        <a:cs typeface="+mn-cs"/>
      </a:defRPr>
    </a:lvl7pPr>
    <a:lvl8pPr marL="2400120" algn="l" defTabSz="685749" rtl="0" eaLnBrk="1" latinLnBrk="0" hangingPunct="1">
      <a:defRPr sz="900" kern="1200">
        <a:solidFill>
          <a:schemeClr val="tx1"/>
        </a:solidFill>
        <a:latin typeface="+mn-lt"/>
        <a:ea typeface="+mn-ea"/>
        <a:cs typeface="+mn-cs"/>
      </a:defRPr>
    </a:lvl8pPr>
    <a:lvl9pPr marL="2742995" algn="l" defTabSz="68574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a:t>
            </a:r>
            <a:r>
              <a:rPr lang="en-US" baseline="0"/>
              <a:t>and the reference </a:t>
            </a:r>
            <a:r>
              <a:rPr lang="en-US" baseline="0" dirty="0"/>
              <a:t>to </a:t>
            </a:r>
            <a:r>
              <a:rPr lang="en-US" baseline="0" dirty="0" err="1"/>
              <a:t>ai.berkeley.edu</a:t>
            </a:r>
            <a:r>
              <a:rPr lang="en-US" baseline="0" dirty="0"/>
              <a:t>.  Thanks!</a:t>
            </a: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Futura/Maria</a:t>
            </a:r>
          </a:p>
          <a:p>
            <a:r>
              <a:rPr lang="en-US" dirty="0"/>
              <a:t>HAL</a:t>
            </a:r>
          </a:p>
          <a:p>
            <a:r>
              <a:rPr lang="en-US" dirty="0" err="1"/>
              <a:t>Termainator</a:t>
            </a:r>
            <a:endParaRPr lang="en-US" dirty="0"/>
          </a:p>
          <a:p>
            <a:r>
              <a:rPr lang="en-US" dirty="0"/>
              <a:t>Agent Smith</a:t>
            </a:r>
          </a:p>
          <a:p>
            <a:r>
              <a:rPr lang="en-US" dirty="0"/>
              <a:t>Ava</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14</a:t>
            </a:fld>
            <a:endParaRPr lang="en-US"/>
          </a:p>
        </p:txBody>
      </p:sp>
    </p:spTree>
    <p:extLst>
      <p:ext uri="{BB962C8B-B14F-4D97-AF65-F5344CB8AC3E}">
        <p14:creationId xmlns:p14="http://schemas.microsoft.com/office/powerpoint/2010/main" val="426656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help nurses in hospitals deliver stuff to different rooms</a:t>
            </a:r>
          </a:p>
        </p:txBody>
      </p:sp>
      <p:sp>
        <p:nvSpPr>
          <p:cNvPr id="4" name="Slide Number Placeholder 3"/>
          <p:cNvSpPr>
            <a:spLocks noGrp="1"/>
          </p:cNvSpPr>
          <p:nvPr>
            <p:ph type="sldNum" sz="quarter" idx="5"/>
          </p:nvPr>
        </p:nvSpPr>
        <p:spPr/>
        <p:txBody>
          <a:bodyPr/>
          <a:lstStyle/>
          <a:p>
            <a:fld id="{D58D200E-B8F0-7F42-8730-8CDA0DD14E87}" type="slidenum">
              <a:rPr lang="en-US" smtClean="0"/>
              <a:t>20</a:t>
            </a:fld>
            <a:endParaRPr lang="en-US"/>
          </a:p>
        </p:txBody>
      </p:sp>
    </p:spTree>
    <p:extLst>
      <p:ext uri="{BB962C8B-B14F-4D97-AF65-F5344CB8AC3E}">
        <p14:creationId xmlns:p14="http://schemas.microsoft.com/office/powerpoint/2010/main" val="2632337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drones that record </a:t>
            </a:r>
            <a:r>
              <a:rPr lang="en-US" dirty="0" err="1"/>
              <a:t>cooll</a:t>
            </a:r>
            <a:r>
              <a:rPr lang="en-US" dirty="0"/>
              <a:t> videos of us as we do outdoor activities</a:t>
            </a:r>
          </a:p>
          <a:p>
            <a:r>
              <a:rPr lang="en-US" dirty="0"/>
              <a:t>Or in my case, </a:t>
            </a:r>
          </a:p>
        </p:txBody>
      </p:sp>
      <p:sp>
        <p:nvSpPr>
          <p:cNvPr id="4" name="Slide Number Placeholder 3"/>
          <p:cNvSpPr>
            <a:spLocks noGrp="1"/>
          </p:cNvSpPr>
          <p:nvPr>
            <p:ph type="sldNum" sz="quarter" idx="5"/>
          </p:nvPr>
        </p:nvSpPr>
        <p:spPr/>
        <p:txBody>
          <a:bodyPr/>
          <a:lstStyle/>
          <a:p>
            <a:fld id="{D58D200E-B8F0-7F42-8730-8CDA0DD14E87}" type="slidenum">
              <a:rPr lang="en-US" smtClean="0"/>
              <a:t>21</a:t>
            </a:fld>
            <a:endParaRPr lang="en-US"/>
          </a:p>
        </p:txBody>
      </p:sp>
    </p:spTree>
    <p:extLst>
      <p:ext uri="{BB962C8B-B14F-4D97-AF65-F5344CB8AC3E}">
        <p14:creationId xmlns:p14="http://schemas.microsoft.com/office/powerpoint/2010/main" val="1232550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24</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Mountain road example: https://</a:t>
            </a:r>
            <a:r>
              <a:rPr lang="en-US" dirty="0" err="1"/>
              <a:t>www.wired.com</a:t>
            </a:r>
            <a:r>
              <a:rPr lang="en-US" dirty="0"/>
              <a:t>/2010/11/</a:t>
            </a:r>
            <a:r>
              <a:rPr lang="en-US" dirty="0" err="1"/>
              <a:t>audis</a:t>
            </a:r>
            <a:r>
              <a:rPr lang="en-US" dirty="0"/>
              <a:t>-robotic-car-climbs-pikes-peak/</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30</a:t>
            </a:fld>
            <a:endParaRPr lang="en-US"/>
          </a:p>
        </p:txBody>
      </p:sp>
    </p:spTree>
    <p:extLst>
      <p:ext uri="{BB962C8B-B14F-4D97-AF65-F5344CB8AC3E}">
        <p14:creationId xmlns:p14="http://schemas.microsoft.com/office/powerpoint/2010/main" val="885663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6939B6-718A-E04C-9CBF-1FE0695B4D7E}" type="slidenum">
              <a:rPr lang="en-US" smtClean="0"/>
              <a:t>35</a:t>
            </a:fld>
            <a:endParaRPr lang="en-US"/>
          </a:p>
        </p:txBody>
      </p:sp>
    </p:spTree>
    <p:extLst>
      <p:ext uri="{BB962C8B-B14F-4D97-AF65-F5344CB8AC3E}">
        <p14:creationId xmlns:p14="http://schemas.microsoft.com/office/powerpoint/2010/main" val="2206261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268482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modality, new lecturer, new edition, new timing! Lost &gt;2 hours of class time.</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27751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100% on HW, projects; 73% on exams is enough for an A</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133777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3464283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578618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367777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3366151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type into chat when you recognize the robot (just once!)</a:t>
            </a:r>
          </a:p>
          <a:p>
            <a:r>
              <a:rPr lang="en-US" dirty="0"/>
              <a:t>C3PO,</a:t>
            </a:r>
            <a:r>
              <a:rPr lang="en-US" baseline="0" dirty="0"/>
              <a:t> what does he do?  Essentially </a:t>
            </a:r>
            <a:r>
              <a:rPr lang="en-US" baseline="0" dirty="0" err="1"/>
              <a:t>google</a:t>
            </a:r>
            <a:r>
              <a:rPr lang="en-US" baseline="0" dirty="0"/>
              <a:t> translate, (but with anxiety disorder!)</a:t>
            </a:r>
          </a:p>
          <a:p>
            <a:r>
              <a:rPr lang="en-US" baseline="0" dirty="0"/>
              <a:t>R2D2 – what does he do, yeah, not so sure</a:t>
            </a:r>
          </a:p>
          <a:p>
            <a:r>
              <a:rPr lang="en-US" baseline="0" dirty="0"/>
              <a:t>These are all good</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2771033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5"/>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9DA89E-531D-460B-A325-EE945A0840AE}"/>
              </a:ext>
            </a:extLst>
          </p:cNvPr>
          <p:cNvSpPr>
            <a:spLocks noGrp="1"/>
          </p:cNvSpPr>
          <p:nvPr>
            <p:ph type="title" hasCustomPrompt="1"/>
          </p:nvPr>
        </p:nvSpPr>
        <p:spPr>
          <a:xfrm>
            <a:off x="724173" y="307769"/>
            <a:ext cx="6496898" cy="947851"/>
          </a:xfrm>
          <a:prstGeom prst="rect">
            <a:avLst/>
          </a:prstGeom>
        </p:spPr>
        <p:txBody>
          <a:bodyPr/>
          <a:lstStyle>
            <a:lvl1pPr>
              <a:lnSpc>
                <a:spcPct val="80000"/>
              </a:lnSpc>
              <a:defRPr sz="3600" b="1">
                <a:solidFill>
                  <a:srgbClr val="060646"/>
                </a:solidFill>
                <a:latin typeface="Arial" panose="020B0604020202020204" pitchFamily="34" charset="0"/>
                <a:cs typeface="Arial" panose="020B0604020202020204" pitchFamily="34" charset="0"/>
              </a:defRPr>
            </a:lvl1pPr>
          </a:lstStyle>
          <a:p>
            <a:r>
              <a:rPr lang="en-GB" noProof="0" dirty="0"/>
              <a:t>Title of the slide on two lines if necessary / Arial 48</a:t>
            </a:r>
          </a:p>
        </p:txBody>
      </p:sp>
      <p:sp>
        <p:nvSpPr>
          <p:cNvPr id="6" name="Rectangle 5">
            <a:extLst>
              <a:ext uri="{FF2B5EF4-FFF2-40B4-BE49-F238E27FC236}">
                <a16:creationId xmlns:a16="http://schemas.microsoft.com/office/drawing/2014/main" id="{2B12F3FC-84FC-4AAD-B554-F912A866951B}"/>
              </a:ext>
            </a:extLst>
          </p:cNvPr>
          <p:cNvSpPr/>
          <p:nvPr userDrawn="1"/>
        </p:nvSpPr>
        <p:spPr>
          <a:xfrm>
            <a:off x="0" y="1"/>
            <a:ext cx="563288" cy="562796"/>
          </a:xfrm>
          <a:prstGeom prst="rect">
            <a:avLst/>
          </a:prstGeom>
          <a:solidFill>
            <a:srgbClr val="FF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space réservé du texte 13">
            <a:extLst>
              <a:ext uri="{FF2B5EF4-FFF2-40B4-BE49-F238E27FC236}">
                <a16:creationId xmlns:a16="http://schemas.microsoft.com/office/drawing/2014/main" id="{B1DC64DE-99CD-41A4-9D73-AB2ECC410597}"/>
              </a:ext>
            </a:extLst>
          </p:cNvPr>
          <p:cNvSpPr>
            <a:spLocks noGrp="1"/>
          </p:cNvSpPr>
          <p:nvPr>
            <p:ph type="body" sz="quarter" idx="10" hasCustomPrompt="1"/>
          </p:nvPr>
        </p:nvSpPr>
        <p:spPr>
          <a:xfrm>
            <a:off x="724172" y="1487905"/>
            <a:ext cx="2712382" cy="438580"/>
          </a:xfrm>
          <a:prstGeom prst="rect">
            <a:avLst/>
          </a:prstGeom>
          <a:solidFill>
            <a:srgbClr val="060646"/>
          </a:solidFill>
        </p:spPr>
        <p:txBody>
          <a:bodyPr wrap="none" lIns="108000" rIns="108000" anchor="ctr">
            <a:spAutoFit/>
          </a:bodyPr>
          <a:lstStyle>
            <a:lvl1pPr marL="0" indent="0">
              <a:lnSpc>
                <a:spcPct val="100000"/>
              </a:lnSpc>
              <a:spcBef>
                <a:spcPts val="0"/>
              </a:spcBef>
              <a:buNone/>
              <a:defRPr sz="2400" b="1">
                <a:solidFill>
                  <a:schemeClr val="bg1"/>
                </a:solidFill>
                <a:latin typeface="Arial" panose="020B0604020202020204" pitchFamily="34" charset="0"/>
                <a:cs typeface="Arial" panose="020B0604020202020204" pitchFamily="34" charset="0"/>
              </a:defRPr>
            </a:lvl1pPr>
          </a:lstStyle>
          <a:p>
            <a:pPr lvl="0"/>
            <a:r>
              <a:rPr lang="en-GB" noProof="0" dirty="0"/>
              <a:t>Subtitle / Arial 32</a:t>
            </a:r>
          </a:p>
        </p:txBody>
      </p:sp>
      <p:sp>
        <p:nvSpPr>
          <p:cNvPr id="17" name="Espace réservé du texte 16">
            <a:extLst>
              <a:ext uri="{FF2B5EF4-FFF2-40B4-BE49-F238E27FC236}">
                <a16:creationId xmlns:a16="http://schemas.microsoft.com/office/drawing/2014/main" id="{3487C54C-48EC-4290-BD46-A253421C529E}"/>
              </a:ext>
            </a:extLst>
          </p:cNvPr>
          <p:cNvSpPr>
            <a:spLocks noGrp="1"/>
          </p:cNvSpPr>
          <p:nvPr>
            <p:ph type="body" sz="quarter" idx="11" hasCustomPrompt="1"/>
          </p:nvPr>
        </p:nvSpPr>
        <p:spPr>
          <a:xfrm>
            <a:off x="724172" y="2098785"/>
            <a:ext cx="7749752" cy="2736947"/>
          </a:xfrm>
          <a:prstGeom prst="rect">
            <a:avLst/>
          </a:prstGeom>
        </p:spPr>
        <p:txBody>
          <a:bodyPr lIns="108000" rIns="108000"/>
          <a:lstStyle>
            <a:lvl1pPr marL="0" indent="0">
              <a:lnSpc>
                <a:spcPct val="100000"/>
              </a:lnSpc>
              <a:spcBef>
                <a:spcPts val="0"/>
              </a:spcBef>
              <a:spcAft>
                <a:spcPts val="450"/>
              </a:spcAft>
              <a:buNone/>
              <a:defRPr sz="1800">
                <a:solidFill>
                  <a:srgbClr val="0040CD"/>
                </a:solidFill>
                <a:latin typeface="Arial" panose="020B0604020202020204" pitchFamily="34" charset="0"/>
                <a:cs typeface="Arial" panose="020B0604020202020204" pitchFamily="34" charset="0"/>
              </a:defRPr>
            </a:lvl1pPr>
            <a:lvl2pPr marL="271463" indent="-271463">
              <a:lnSpc>
                <a:spcPct val="100000"/>
              </a:lnSpc>
              <a:spcBef>
                <a:spcPts val="0"/>
              </a:spcBef>
              <a:spcAft>
                <a:spcPts val="450"/>
              </a:spcAft>
              <a:buFont typeface="Wingdings" panose="05000000000000000000" pitchFamily="2" charset="2"/>
              <a:buChar char="§"/>
              <a:defRPr sz="1800">
                <a:solidFill>
                  <a:srgbClr val="0040CD"/>
                </a:solidFill>
                <a:latin typeface="Arial" panose="020B0604020202020204" pitchFamily="34" charset="0"/>
                <a:cs typeface="Arial" panose="020B0604020202020204" pitchFamily="34" charset="0"/>
              </a:defRPr>
            </a:lvl2pPr>
          </a:lstStyle>
          <a:p>
            <a:pPr lvl="0"/>
            <a:r>
              <a:rPr lang="en-GB" noProof="0" dirty="0"/>
              <a:t>Your body text here / Arial 24.</a:t>
            </a:r>
          </a:p>
          <a:p>
            <a:pPr lvl="1"/>
            <a:r>
              <a:rPr lang="en-GB" noProof="0" dirty="0"/>
              <a:t>Your list here / Arial 24.</a:t>
            </a:r>
          </a:p>
        </p:txBody>
      </p:sp>
    </p:spTree>
    <p:extLst>
      <p:ext uri="{BB962C8B-B14F-4D97-AF65-F5344CB8AC3E}">
        <p14:creationId xmlns:p14="http://schemas.microsoft.com/office/powerpoint/2010/main" val="2426951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75" indent="0">
              <a:buNone/>
              <a:defRPr sz="1400"/>
            </a:lvl2pPr>
            <a:lvl3pPr marL="685749" indent="0">
              <a:buNone/>
              <a:defRPr sz="1200"/>
            </a:lvl3pPr>
            <a:lvl4pPr marL="1028624" indent="0">
              <a:buNone/>
              <a:defRPr sz="1100"/>
            </a:lvl4pPr>
            <a:lvl5pPr marL="1371498" indent="0">
              <a:buNone/>
              <a:defRPr sz="1100"/>
            </a:lvl5pPr>
            <a:lvl6pPr marL="1714373" indent="0">
              <a:buNone/>
              <a:defRPr sz="1100"/>
            </a:lvl6pPr>
            <a:lvl7pPr marL="2057246" indent="0">
              <a:buNone/>
              <a:defRPr sz="1100"/>
            </a:lvl7pPr>
            <a:lvl8pPr marL="2400120" indent="0">
              <a:buNone/>
              <a:defRPr sz="1100"/>
            </a:lvl8pPr>
            <a:lvl9pPr marL="2742995"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2" y="1151335"/>
            <a:ext cx="3030141" cy="479822"/>
          </a:xfrm>
        </p:spPr>
        <p:txBody>
          <a:bodyPr anchor="b"/>
          <a:lstStyle>
            <a:lvl1pPr marL="0" indent="0">
              <a:buNone/>
              <a:defRPr sz="1800" b="1"/>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2"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2" y="1151335"/>
            <a:ext cx="3031331" cy="479822"/>
          </a:xfrm>
        </p:spPr>
        <p:txBody>
          <a:bodyPr anchor="b"/>
          <a:lstStyle>
            <a:lvl1pPr marL="0" indent="0">
              <a:buNone/>
              <a:defRPr sz="1800" b="1"/>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2"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3"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90" y="204791"/>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3" y="1076328"/>
            <a:ext cx="2256235" cy="3518297"/>
          </a:xfrm>
        </p:spPr>
        <p:txBody>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75" indent="0">
              <a:buNone/>
              <a:defRPr sz="2100"/>
            </a:lvl2pPr>
            <a:lvl3pPr marL="685749" indent="0">
              <a:buNone/>
              <a:defRPr sz="1800"/>
            </a:lvl3pPr>
            <a:lvl4pPr marL="1028624" indent="0">
              <a:buNone/>
              <a:defRPr sz="1500"/>
            </a:lvl4pPr>
            <a:lvl5pPr marL="1371498" indent="0">
              <a:buNone/>
              <a:defRPr sz="1500"/>
            </a:lvl5pPr>
            <a:lvl6pPr marL="1714373" indent="0">
              <a:buNone/>
              <a:defRPr sz="1500"/>
            </a:lvl6pPr>
            <a:lvl7pPr marL="2057246" indent="0">
              <a:buNone/>
              <a:defRPr sz="1500"/>
            </a:lvl7pPr>
            <a:lvl8pPr marL="2400120" indent="0">
              <a:buNone/>
              <a:defRPr sz="1500"/>
            </a:lvl8pPr>
            <a:lvl9pPr marL="2742995" indent="0">
              <a:buNone/>
              <a:defRPr sz="1500"/>
            </a:lvl9pPr>
          </a:lstStyle>
          <a:p>
            <a:pPr lvl="0"/>
            <a:endParaRPr lang="en-US" noProof="0"/>
          </a:p>
        </p:txBody>
      </p:sp>
      <p:sp>
        <p:nvSpPr>
          <p:cNvPr id="4" name="Text Placeholder 3"/>
          <p:cNvSpPr>
            <a:spLocks noGrp="1"/>
          </p:cNvSpPr>
          <p:nvPr>
            <p:ph type="body" sz="half" idx="2"/>
          </p:nvPr>
        </p:nvSpPr>
        <p:spPr>
          <a:xfrm>
            <a:off x="1344216" y="4025506"/>
            <a:ext cx="4114800" cy="603647"/>
          </a:xfrm>
        </p:spPr>
        <p:txBody>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6" tIns="34289" rIns="68576"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2"/>
            <a:ext cx="8534400" cy="3546873"/>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6" tIns="34289" rIns="68576"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6" tIns="34289" rIns="68576"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6" tIns="34289" rIns="68576"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3"/>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6" tIns="34289" rIns="68576"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3" r:id="rId12"/>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75" algn="ctr" rtl="0" fontAlgn="base">
        <a:spcBef>
          <a:spcPct val="0"/>
        </a:spcBef>
        <a:spcAft>
          <a:spcPct val="0"/>
        </a:spcAft>
        <a:defRPr sz="3300">
          <a:solidFill>
            <a:schemeClr val="tx2"/>
          </a:solidFill>
          <a:latin typeface="Arial" charset="0"/>
        </a:defRPr>
      </a:lvl6pPr>
      <a:lvl7pPr marL="685749" algn="ctr" rtl="0" fontAlgn="base">
        <a:spcBef>
          <a:spcPct val="0"/>
        </a:spcBef>
        <a:spcAft>
          <a:spcPct val="0"/>
        </a:spcAft>
        <a:defRPr sz="3300">
          <a:solidFill>
            <a:schemeClr val="tx2"/>
          </a:solidFill>
          <a:latin typeface="Arial" charset="0"/>
        </a:defRPr>
      </a:lvl7pPr>
      <a:lvl8pPr marL="1028624" algn="ctr" rtl="0" fontAlgn="base">
        <a:spcBef>
          <a:spcPct val="0"/>
        </a:spcBef>
        <a:spcAft>
          <a:spcPct val="0"/>
        </a:spcAft>
        <a:defRPr sz="3300">
          <a:solidFill>
            <a:schemeClr val="tx2"/>
          </a:solidFill>
          <a:latin typeface="Arial" charset="0"/>
        </a:defRPr>
      </a:lvl8pPr>
      <a:lvl9pPr marL="1371498" algn="ctr" rtl="0" fontAlgn="base">
        <a:spcBef>
          <a:spcPct val="0"/>
        </a:spcBef>
        <a:spcAft>
          <a:spcPct val="0"/>
        </a:spcAft>
        <a:defRPr sz="3300">
          <a:solidFill>
            <a:schemeClr val="tx2"/>
          </a:solidFill>
          <a:latin typeface="Arial" charset="0"/>
        </a:defRPr>
      </a:lvl9pPr>
    </p:titleStyle>
    <p:body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nst.eecs.berkeley.edu/webacct" TargetMode="External"/><Relationship Id="rId2" Type="http://schemas.openxmlformats.org/officeDocument/2006/relationships/hyperlink" Target="https://inst.eecs.berkeley.edu/~cs188" TargetMode="External"/><Relationship Id="rId1" Type="http://schemas.openxmlformats.org/officeDocument/2006/relationships/slideLayout" Target="../slideLayouts/slideLayout2.xml"/><Relationship Id="rId4" Type="http://schemas.openxmlformats.org/officeDocument/2006/relationships/hyperlink" Target="https://eecs.berkeley.edu/resources/undergrads/cs/degree-reqs/enrollment-polic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tiff"/><Relationship Id="rId4" Type="http://schemas.openxmlformats.org/officeDocument/2006/relationships/image" Target="../media/image61.tiff"/></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26" Type="http://schemas.openxmlformats.org/officeDocument/2006/relationships/image" Target="../media/image25.jpeg"/><Relationship Id="rId3" Type="http://schemas.openxmlformats.org/officeDocument/2006/relationships/image" Target="../media/image2.gif"/><Relationship Id="rId21"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jpeg"/><Relationship Id="rId25" Type="http://schemas.openxmlformats.org/officeDocument/2006/relationships/image" Target="../media/image24.jpeg"/><Relationship Id="rId2" Type="http://schemas.openxmlformats.org/officeDocument/2006/relationships/notesSlide" Target="../notesSlides/notesSlide2.xml"/><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24" Type="http://schemas.openxmlformats.org/officeDocument/2006/relationships/image" Target="../media/image23.jpeg"/><Relationship Id="rId5" Type="http://schemas.openxmlformats.org/officeDocument/2006/relationships/image" Target="../media/image4.jpeg"/><Relationship Id="rId15" Type="http://schemas.openxmlformats.org/officeDocument/2006/relationships/image" Target="../media/image14.jpeg"/><Relationship Id="rId23" Type="http://schemas.openxmlformats.org/officeDocument/2006/relationships/image" Target="../media/image22.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 Id="rId22" Type="http://schemas.openxmlformats.org/officeDocument/2006/relationships/image" Target="../media/image21.jpeg"/></Relationships>
</file>

<file path=ppt/slides/_rels/slide20.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cs188@berkeley.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hyperlink" Target="http://inst.cs.berkeley.edu/~cs18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2"/>
            <a:ext cx="9144000" cy="1102519"/>
          </a:xfrm>
        </p:spPr>
        <p:txBody>
          <a:bodyPr/>
          <a:lstStyle/>
          <a:p>
            <a:pPr eaLnBrk="1" hangingPunct="1"/>
            <a:r>
              <a:rPr lang="en-US" dirty="0"/>
              <a:t>CS 188: 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0" y="4686302"/>
            <a:ext cx="4400550" cy="346247"/>
          </a:xfrm>
          <a:prstGeom prst="rect">
            <a:avLst/>
          </a:prstGeom>
          <a:noFill/>
          <a:ln w="9525">
            <a:noFill/>
            <a:miter lim="800000"/>
            <a:headEnd/>
            <a:tailEnd/>
          </a:ln>
        </p:spPr>
        <p:txBody>
          <a:bodyPr lIns="68576" tIns="34289" rIns="68576" bIns="34289">
            <a:spAutoFit/>
          </a:bodyPr>
          <a:lstStyle/>
          <a:p>
            <a:pPr>
              <a:spcBef>
                <a:spcPct val="50000"/>
              </a:spcBef>
            </a:pPr>
            <a:endParaRPr lang="en-US"/>
          </a:p>
        </p:txBody>
      </p:sp>
      <p:sp>
        <p:nvSpPr>
          <p:cNvPr id="5125" name="Text Box 8"/>
          <p:cNvSpPr txBox="1">
            <a:spLocks noChangeArrowheads="1"/>
          </p:cNvSpPr>
          <p:nvPr/>
        </p:nvSpPr>
        <p:spPr bwMode="auto">
          <a:xfrm>
            <a:off x="0" y="4019552"/>
            <a:ext cx="9144000" cy="346247"/>
          </a:xfrm>
          <a:prstGeom prst="rect">
            <a:avLst/>
          </a:prstGeom>
          <a:noFill/>
          <a:ln w="9525">
            <a:noFill/>
            <a:miter lim="800000"/>
            <a:headEnd/>
            <a:tailEnd/>
          </a:ln>
        </p:spPr>
        <p:txBody>
          <a:bodyPr wrap="square" lIns="68576" tIns="34289" rIns="68576" bIns="34289">
            <a:spAutoFit/>
          </a:bodyPr>
          <a:lstStyle/>
          <a:p>
            <a:pPr algn="ctr">
              <a:spcBef>
                <a:spcPct val="50000"/>
              </a:spcBef>
            </a:pPr>
            <a:r>
              <a:rPr lang="en-US" dirty="0">
                <a:latin typeface="Calibri"/>
                <a:cs typeface="Calibri"/>
              </a:rPr>
              <a:t>Instructors: Stuart Russell and Dawn Song</a:t>
            </a:r>
          </a:p>
        </p:txBody>
      </p:sp>
      <p:pic>
        <p:nvPicPr>
          <p:cNvPr id="26625" name="Picture 1" descr="C:\Temp\ketrina\Lecture1-Introduction.png"/>
          <p:cNvPicPr>
            <a:picLocks noChangeAspect="1" noChangeArrowheads="1"/>
          </p:cNvPicPr>
          <p:nvPr/>
        </p:nvPicPr>
        <p:blipFill>
          <a:blip r:embed="rId3" cstate="print"/>
          <a:srcRect/>
          <a:stretch>
            <a:fillRect/>
          </a:stretch>
        </p:blipFill>
        <p:spPr bwMode="auto">
          <a:xfrm>
            <a:off x="2304288" y="1849713"/>
            <a:ext cx="4517136" cy="201743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7" name="Rectangle 4"/>
          <p:cNvSpPr>
            <a:spLocks noGrp="1" noChangeArrowheads="1"/>
          </p:cNvSpPr>
          <p:nvPr>
            <p:ph type="title"/>
          </p:nvPr>
        </p:nvSpPr>
        <p:spPr/>
        <p:txBody>
          <a:bodyPr rIns="99058"/>
          <a:lstStyle/>
          <a:p>
            <a:r>
              <a:rPr lang="en-US" dirty="0"/>
              <a:t>Announcements This Week</a:t>
            </a:r>
          </a:p>
        </p:txBody>
      </p:sp>
      <p:sp>
        <p:nvSpPr>
          <p:cNvPr id="26628" name="Rectangle 5"/>
          <p:cNvSpPr>
            <a:spLocks noGrp="1" noChangeArrowheads="1"/>
          </p:cNvSpPr>
          <p:nvPr>
            <p:ph type="body" idx="1"/>
          </p:nvPr>
        </p:nvSpPr>
        <p:spPr>
          <a:xfrm>
            <a:off x="342900" y="895350"/>
            <a:ext cx="8724900" cy="3448050"/>
          </a:xfrm>
        </p:spPr>
        <p:txBody>
          <a:bodyPr rIns="99058"/>
          <a:lstStyle/>
          <a:p>
            <a:pPr>
              <a:lnSpc>
                <a:spcPct val="90000"/>
              </a:lnSpc>
              <a:buClr>
                <a:srgbClr val="1212D2"/>
              </a:buClr>
              <a:buFont typeface="Arial" charset="0"/>
              <a:buChar char="•"/>
            </a:pPr>
            <a:r>
              <a:rPr lang="en-US" sz="1500" dirty="0">
                <a:solidFill>
                  <a:srgbClr val="1212D2"/>
                </a:solidFill>
              </a:rPr>
              <a:t>Important this week:</a:t>
            </a:r>
          </a:p>
          <a:p>
            <a:pPr marL="586964" lvl="1">
              <a:lnSpc>
                <a:spcPct val="90000"/>
              </a:lnSpc>
              <a:spcBef>
                <a:spcPts val="900"/>
              </a:spcBef>
              <a:buFont typeface="Arial" charset="0"/>
              <a:buChar char="•"/>
            </a:pPr>
            <a:r>
              <a:rPr lang="en-US" sz="1500" b="1" dirty="0"/>
              <a:t>Check out website: </a:t>
            </a:r>
            <a:r>
              <a:rPr lang="en-US" sz="1500" dirty="0">
                <a:hlinkClick r:id="rId2"/>
              </a:rPr>
              <a:t>https://inst.eecs.berkeley.edu/~cs188</a:t>
            </a:r>
            <a:r>
              <a:rPr lang="en-US" sz="1500" dirty="0"/>
              <a:t>   (has links to homework, projects)</a:t>
            </a:r>
          </a:p>
          <a:p>
            <a:pPr marL="586964" lvl="1">
              <a:lnSpc>
                <a:spcPct val="90000"/>
              </a:lnSpc>
              <a:spcBef>
                <a:spcPts val="900"/>
              </a:spcBef>
              <a:buFont typeface="Arial" charset="0"/>
              <a:buChar char="•"/>
            </a:pPr>
            <a:r>
              <a:rPr lang="en-US" sz="1500" b="1" dirty="0"/>
              <a:t>Register</a:t>
            </a:r>
            <a:r>
              <a:rPr lang="en-US" sz="1500" dirty="0"/>
              <a:t> on </a:t>
            </a:r>
            <a:r>
              <a:rPr lang="en-US" sz="1500" b="1" dirty="0" err="1"/>
              <a:t>Gradescope</a:t>
            </a:r>
            <a:r>
              <a:rPr lang="en-US" sz="1500" b="1" dirty="0"/>
              <a:t> and Piazza</a:t>
            </a:r>
            <a:r>
              <a:rPr lang="en-US" sz="1500" dirty="0"/>
              <a:t> (check your email for links)</a:t>
            </a:r>
            <a:endParaRPr lang="en-US" sz="1500" b="1" dirty="0"/>
          </a:p>
          <a:p>
            <a:pPr marL="586964" lvl="1">
              <a:lnSpc>
                <a:spcPct val="90000"/>
              </a:lnSpc>
              <a:spcBef>
                <a:spcPts val="900"/>
              </a:spcBef>
              <a:buFont typeface="Arial" charset="0"/>
              <a:buChar char="•"/>
            </a:pPr>
            <a:r>
              <a:rPr lang="en-US" sz="1500" b="1" dirty="0"/>
              <a:t>HW0: Math self-diagnostic</a:t>
            </a:r>
            <a:r>
              <a:rPr lang="en-US" sz="1500" dirty="0"/>
              <a:t> is online now (due on Monday 1/25 at 11:59pm)</a:t>
            </a:r>
          </a:p>
          <a:p>
            <a:pPr marL="586964" lvl="1">
              <a:lnSpc>
                <a:spcPct val="90000"/>
              </a:lnSpc>
              <a:spcBef>
                <a:spcPts val="900"/>
              </a:spcBef>
              <a:buFont typeface="Arial" charset="0"/>
              <a:buChar char="•"/>
            </a:pPr>
            <a:r>
              <a:rPr lang="en-US" sz="1500" b="1" dirty="0"/>
              <a:t>P0: Python tutorial</a:t>
            </a:r>
            <a:r>
              <a:rPr lang="en-US" sz="1500" dirty="0"/>
              <a:t> is online now (due on Friday 1/22 at 11:59pm)</a:t>
            </a:r>
          </a:p>
          <a:p>
            <a:pPr marL="586964" lvl="1">
              <a:lnSpc>
                <a:spcPct val="90000"/>
              </a:lnSpc>
              <a:spcBef>
                <a:spcPts val="900"/>
              </a:spcBef>
              <a:buFont typeface="Arial" charset="0"/>
              <a:buChar char="•"/>
            </a:pPr>
            <a:r>
              <a:rPr lang="en-US" sz="1500" b="1" dirty="0"/>
              <a:t>Instructional accounts: </a:t>
            </a:r>
            <a:r>
              <a:rPr lang="en-US" sz="1500" dirty="0"/>
              <a:t>if you want one, go to </a:t>
            </a:r>
            <a:r>
              <a:rPr lang="en-US" sz="1600" dirty="0">
                <a:hlinkClick r:id="rId3"/>
              </a:rPr>
              <a:t>https://inst.eecs.berkeley.edu/webacct</a:t>
            </a:r>
            <a:r>
              <a:rPr lang="en-US" sz="1600" dirty="0"/>
              <a:t> </a:t>
            </a:r>
            <a:endParaRPr lang="en-US" sz="1500" dirty="0"/>
          </a:p>
          <a:p>
            <a:pPr marL="586964" lvl="1">
              <a:lnSpc>
                <a:spcPct val="90000"/>
              </a:lnSpc>
              <a:buFont typeface="Arial" charset="0"/>
              <a:buChar char="•"/>
            </a:pPr>
            <a:endParaRPr lang="en-US" sz="1100" dirty="0"/>
          </a:p>
          <a:p>
            <a:pPr>
              <a:lnSpc>
                <a:spcPct val="90000"/>
              </a:lnSpc>
              <a:buClr>
                <a:srgbClr val="1212D2"/>
              </a:buClr>
              <a:buFont typeface="Arial" charset="0"/>
              <a:buChar char="•"/>
            </a:pPr>
            <a:r>
              <a:rPr lang="en-US" sz="1500" dirty="0">
                <a:solidFill>
                  <a:srgbClr val="1212D2"/>
                </a:solidFill>
              </a:rPr>
              <a:t>Also important:</a:t>
            </a:r>
          </a:p>
          <a:p>
            <a:pPr marL="586964" lvl="1">
              <a:lnSpc>
                <a:spcPct val="90000"/>
              </a:lnSpc>
              <a:spcBef>
                <a:spcPts val="900"/>
              </a:spcBef>
              <a:buClrTx/>
              <a:buFont typeface="Arial" charset="0"/>
              <a:buChar char="•"/>
            </a:pPr>
            <a:r>
              <a:rPr lang="en-US" sz="1500" b="1" dirty="0"/>
              <a:t>Waitlist</a:t>
            </a:r>
            <a:r>
              <a:rPr lang="en-US" sz="1500" dirty="0"/>
              <a:t>:  See </a:t>
            </a:r>
            <a:r>
              <a:rPr lang="en-US" sz="1400" dirty="0">
                <a:hlinkClick r:id="rId4"/>
              </a:rPr>
              <a:t>https://eecs.berkeley.edu/resources/undergrads/cs/degree-reqs/enrollment-policy</a:t>
            </a:r>
            <a:r>
              <a:rPr lang="en-US" sz="1400" dirty="0"/>
              <a:t> or google “Berkeley EECS enrollment”</a:t>
            </a:r>
          </a:p>
        </p:txBody>
      </p:sp>
    </p:spTree>
    <p:extLst>
      <p:ext uri="{BB962C8B-B14F-4D97-AF65-F5344CB8AC3E}">
        <p14:creationId xmlns:p14="http://schemas.microsoft.com/office/powerpoint/2010/main" val="3058270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2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Policies (see website)</a:t>
            </a:r>
          </a:p>
        </p:txBody>
      </p:sp>
      <p:sp>
        <p:nvSpPr>
          <p:cNvPr id="3" name="Content Placeholder 2"/>
          <p:cNvSpPr>
            <a:spLocks noGrp="1"/>
          </p:cNvSpPr>
          <p:nvPr>
            <p:ph idx="1"/>
          </p:nvPr>
        </p:nvSpPr>
        <p:spPr>
          <a:xfrm>
            <a:off x="304800" y="1047750"/>
            <a:ext cx="8610600" cy="3546873"/>
          </a:xfrm>
        </p:spPr>
        <p:txBody>
          <a:bodyPr/>
          <a:lstStyle/>
          <a:p>
            <a:r>
              <a:rPr lang="en-US" dirty="0"/>
              <a:t>For online lectures:</a:t>
            </a:r>
          </a:p>
          <a:p>
            <a:pPr lvl="1"/>
            <a:r>
              <a:rPr lang="en-US" dirty="0"/>
              <a:t>Camera on, mic off</a:t>
            </a:r>
          </a:p>
          <a:p>
            <a:pPr lvl="1"/>
            <a:r>
              <a:rPr lang="en-US" dirty="0"/>
              <a:t>Please do ask questions: “Hand Up” or write in Chat</a:t>
            </a:r>
          </a:p>
          <a:p>
            <a:pPr lvl="1"/>
            <a:r>
              <a:rPr lang="en-US" dirty="0"/>
              <a:t>Will occasionally split into multiple zoom rooms for collaborative problem-solving</a:t>
            </a:r>
          </a:p>
          <a:p>
            <a:r>
              <a:rPr lang="en-US" dirty="0"/>
              <a:t>We (staff) are here to help </a:t>
            </a:r>
          </a:p>
          <a:p>
            <a:pPr lvl="1"/>
            <a:r>
              <a:rPr lang="en-US" dirty="0"/>
              <a:t>Please do observe academic integrity policies!</a:t>
            </a:r>
          </a:p>
          <a:p>
            <a:pPr lvl="1"/>
            <a:r>
              <a:rPr lang="en-US" dirty="0"/>
              <a:t>Please don’t exclude your fellow students!</a:t>
            </a:r>
          </a:p>
        </p:txBody>
      </p:sp>
    </p:spTree>
    <p:extLst>
      <p:ext uri="{BB962C8B-B14F-4D97-AF65-F5344CB8AC3E}">
        <p14:creationId xmlns:p14="http://schemas.microsoft.com/office/powerpoint/2010/main" val="1740404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p>
        </p:txBody>
      </p:sp>
      <p:sp>
        <p:nvSpPr>
          <p:cNvPr id="9219" name="Rectangle 3"/>
          <p:cNvSpPr>
            <a:spLocks noGrp="1" noChangeArrowheads="1"/>
          </p:cNvSpPr>
          <p:nvPr>
            <p:ph type="body" idx="1"/>
          </p:nvPr>
        </p:nvSpPr>
        <p:spPr>
          <a:xfrm>
            <a:off x="457200" y="1352551"/>
            <a:ext cx="5638800" cy="3394472"/>
          </a:xfrm>
        </p:spPr>
        <p:txBody>
          <a:bodyPr/>
          <a:lstStyle/>
          <a:p>
            <a:pPr eaLnBrk="1" hangingPunct="1"/>
            <a:endParaRPr lang="en-US" sz="600" dirty="0"/>
          </a:p>
          <a:p>
            <a:pPr eaLnBrk="1" hangingPunct="1"/>
            <a:r>
              <a:rPr lang="en-US" dirty="0"/>
              <a:t>What is artificial intelligence?</a:t>
            </a:r>
          </a:p>
          <a:p>
            <a:pPr eaLnBrk="1" hangingPunct="1"/>
            <a:endParaRPr lang="en-US" dirty="0"/>
          </a:p>
          <a:p>
            <a:pPr eaLnBrk="1" hangingPunct="1"/>
            <a:r>
              <a:rPr lang="en-US" dirty="0"/>
              <a:t>Past: how did the ideas in AI come about?</a:t>
            </a:r>
          </a:p>
          <a:p>
            <a:pPr eaLnBrk="1" hangingPunct="1"/>
            <a:r>
              <a:rPr lang="en-US" dirty="0"/>
              <a:t>Present: what is the state of the art?</a:t>
            </a:r>
          </a:p>
          <a:p>
            <a:pPr eaLnBrk="1" hangingPunct="1"/>
            <a:r>
              <a:rPr lang="en-US" dirty="0"/>
              <a:t>Future: will robots take over the world?</a:t>
            </a:r>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5954213" y="1123952"/>
            <a:ext cx="3037389" cy="3400423"/>
          </a:xfrm>
          <a:prstGeom prst="rect">
            <a:avLst/>
          </a:prstGeom>
          <a:noFill/>
        </p:spPr>
      </p:pic>
    </p:spTree>
    <p:extLst>
      <p:ext uri="{BB962C8B-B14F-4D97-AF65-F5344CB8AC3E}">
        <p14:creationId xmlns:p14="http://schemas.microsoft.com/office/powerpoint/2010/main" val="345891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Movie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00402" y="971551"/>
            <a:ext cx="2822575" cy="2258060"/>
          </a:xfrm>
          <a:prstGeom prst="rect">
            <a:avLst/>
          </a:prstGeom>
        </p:spPr>
      </p:pic>
      <p:pic>
        <p:nvPicPr>
          <p:cNvPr id="4" name="Picture 3"/>
          <p:cNvPicPr>
            <a:picLocks noChangeAspect="1"/>
          </p:cNvPicPr>
          <p:nvPr/>
        </p:nvPicPr>
        <p:blipFill>
          <a:blip r:embed="rId5"/>
          <a:stretch>
            <a:fillRect/>
          </a:stretch>
        </p:blipFill>
        <p:spPr>
          <a:xfrm>
            <a:off x="3124200" y="2952750"/>
            <a:ext cx="3898900" cy="20828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67401" y="590550"/>
            <a:ext cx="3125738" cy="234377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10200" y="514352"/>
            <a:ext cx="3733800" cy="2333625"/>
          </a:xfrm>
          <a:prstGeom prst="rect">
            <a:avLst/>
          </a:prstGeom>
        </p:spPr>
      </p:pic>
      <p:pic>
        <p:nvPicPr>
          <p:cNvPr id="2" name="Picture 1"/>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536264" y="2495552"/>
            <a:ext cx="2607735" cy="2661227"/>
          </a:xfrm>
          <a:prstGeom prst="rect">
            <a:avLst/>
          </a:prstGeom>
        </p:spPr>
      </p:pic>
      <p:pic>
        <p:nvPicPr>
          <p:cNvPr id="5" name="Picture 4"/>
          <p:cNvPicPr>
            <a:picLocks noChangeAspect="1"/>
          </p:cNvPicPr>
          <p:nvPr/>
        </p:nvPicPr>
        <p:blipFill>
          <a:blip r:embed="rId9"/>
          <a:stretch>
            <a:fillRect/>
          </a:stretch>
        </p:blipFill>
        <p:spPr>
          <a:xfrm>
            <a:off x="3581400" y="2679700"/>
            <a:ext cx="3289300" cy="2463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Movie AI</a:t>
            </a:r>
          </a:p>
        </p:txBody>
      </p:sp>
      <p:pic>
        <p:nvPicPr>
          <p:cNvPr id="7" name="Picture 6"/>
          <p:cNvPicPr>
            <a:picLocks noChangeAspect="1"/>
          </p:cNvPicPr>
          <p:nvPr/>
        </p:nvPicPr>
        <p:blipFill>
          <a:blip r:embed="rId3"/>
          <a:stretch>
            <a:fillRect/>
          </a:stretch>
        </p:blipFill>
        <p:spPr>
          <a:xfrm>
            <a:off x="228600" y="1200151"/>
            <a:ext cx="2347414" cy="3587750"/>
          </a:xfrm>
          <a:prstGeom prst="rect">
            <a:avLst/>
          </a:prstGeom>
        </p:spPr>
      </p:pic>
      <p:pic>
        <p:nvPicPr>
          <p:cNvPr id="8" name="Picture 7"/>
          <p:cNvPicPr>
            <a:picLocks noChangeAspect="1"/>
          </p:cNvPicPr>
          <p:nvPr/>
        </p:nvPicPr>
        <p:blipFill>
          <a:blip r:embed="rId4"/>
          <a:stretch>
            <a:fillRect/>
          </a:stretch>
        </p:blipFill>
        <p:spPr>
          <a:xfrm>
            <a:off x="2667002" y="1200151"/>
            <a:ext cx="3519399" cy="1816100"/>
          </a:xfrm>
          <a:prstGeom prst="rect">
            <a:avLst/>
          </a:prstGeom>
        </p:spPr>
      </p:pic>
      <p:pic>
        <p:nvPicPr>
          <p:cNvPr id="4" name="Picture 6" descr="t3-94"/>
          <p:cNvPicPr>
            <a:picLocks noChangeAspect="1" noChangeArrowheads="1"/>
          </p:cNvPicPr>
          <p:nvPr/>
        </p:nvPicPr>
        <p:blipFill>
          <a:blip r:embed="rId5" cstate="print"/>
          <a:srcRect/>
          <a:stretch>
            <a:fillRect/>
          </a:stretch>
        </p:blipFill>
        <p:spPr bwMode="auto">
          <a:xfrm>
            <a:off x="4648202" y="1504950"/>
            <a:ext cx="4216379" cy="2390404"/>
          </a:xfrm>
          <a:prstGeom prst="rect">
            <a:avLst/>
          </a:prstGeom>
          <a:noFill/>
          <a:ln w="9525">
            <a:noFill/>
            <a:miter lim="800000"/>
            <a:headEnd/>
            <a:tailEnd/>
          </a:ln>
        </p:spPr>
      </p:pic>
      <p:pic>
        <p:nvPicPr>
          <p:cNvPr id="5" name="Picture 8" descr="matrix-smith-dvd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185614" y="3143250"/>
            <a:ext cx="3653028" cy="1943100"/>
          </a:xfrm>
          <a:prstGeom prst="rect">
            <a:avLst/>
          </a:prstGeom>
          <a:noFill/>
          <a:ln w="9525">
            <a:noFill/>
            <a:miter lim="800000"/>
            <a:headEnd/>
            <a:tailEnd/>
          </a:ln>
        </p:spPr>
      </p:pic>
      <p:pic>
        <p:nvPicPr>
          <p:cNvPr id="3" name="Picture 2"/>
          <p:cNvPicPr>
            <a:picLocks noChangeAspect="1"/>
          </p:cNvPicPr>
          <p:nvPr/>
        </p:nvPicPr>
        <p:blipFill>
          <a:blip r:embed="rId7"/>
          <a:stretch>
            <a:fillRect/>
          </a:stretch>
        </p:blipFill>
        <p:spPr>
          <a:xfrm>
            <a:off x="457199" y="2815759"/>
            <a:ext cx="4038600" cy="2270591"/>
          </a:xfrm>
          <a:prstGeom prst="rect">
            <a:avLst/>
          </a:prstGeom>
        </p:spPr>
      </p:pic>
    </p:spTree>
    <p:extLst>
      <p:ext uri="{BB962C8B-B14F-4D97-AF65-F5344CB8AC3E}">
        <p14:creationId xmlns:p14="http://schemas.microsoft.com/office/powerpoint/2010/main" val="273737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130302" y="0"/>
            <a:ext cx="6859607" cy="5143500"/>
          </a:xfrm>
          <a:prstGeom prst="rect">
            <a:avLst/>
          </a:prstGeom>
        </p:spPr>
      </p:pic>
    </p:spTree>
    <p:extLst>
      <p:ext uri="{BB962C8B-B14F-4D97-AF65-F5344CB8AC3E}">
        <p14:creationId xmlns:p14="http://schemas.microsoft.com/office/powerpoint/2010/main" val="185833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News AI</a:t>
            </a:r>
          </a:p>
        </p:txBody>
      </p:sp>
      <p:pic>
        <p:nvPicPr>
          <p:cNvPr id="11" name="Picture 10">
            <a:extLst>
              <a:ext uri="{FF2B5EF4-FFF2-40B4-BE49-F238E27FC236}">
                <a16:creationId xmlns:a16="http://schemas.microsoft.com/office/drawing/2014/main" id="{EBFB1696-EC18-7E47-BF41-025892109B6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200" y="895350"/>
            <a:ext cx="3810000" cy="3217984"/>
          </a:xfrm>
          <a:prstGeom prst="rect">
            <a:avLst/>
          </a:prstGeom>
          <a:ln>
            <a:solidFill>
              <a:schemeClr val="tx1"/>
            </a:solidFill>
          </a:ln>
          <a:effectLst>
            <a:outerShdw blurRad="50800" dist="38100" dir="13500000" algn="br" rotWithShape="0">
              <a:prstClr val="black">
                <a:alpha val="40000"/>
              </a:prstClr>
            </a:outerShdw>
          </a:effectLst>
        </p:spPr>
      </p:pic>
      <p:sp>
        <p:nvSpPr>
          <p:cNvPr id="2" name="TextBox 1">
            <a:extLst>
              <a:ext uri="{FF2B5EF4-FFF2-40B4-BE49-F238E27FC236}">
                <a16:creationId xmlns:a16="http://schemas.microsoft.com/office/drawing/2014/main" id="{F980AE10-1834-8F43-8D2E-6678D0BF8DA0}"/>
              </a:ext>
            </a:extLst>
          </p:cNvPr>
          <p:cNvSpPr txBox="1"/>
          <p:nvPr/>
        </p:nvSpPr>
        <p:spPr>
          <a:xfrm>
            <a:off x="14347371" y="-2743200"/>
            <a:ext cx="184731" cy="369332"/>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276350"/>
            <a:ext cx="4401540" cy="2876550"/>
          </a:xfrm>
          <a:prstGeom prst="rect">
            <a:avLst/>
          </a:prstGeom>
          <a:ln w="19050" cmpd="sng">
            <a:solidFill>
              <a:schemeClr val="tx1"/>
            </a:solidFill>
          </a:ln>
          <a:effectLst>
            <a:outerShdw blurRad="50800" dist="38100" dir="13500000" algn="br" rotWithShape="0">
              <a:prstClr val="black">
                <a:alpha val="40000"/>
              </a:prstClr>
            </a:outerShdw>
          </a:effectLst>
        </p:spPr>
      </p:pic>
      <p:pic>
        <p:nvPicPr>
          <p:cNvPr id="5" name="Picture 4"/>
          <p:cNvPicPr>
            <a:picLocks noChangeAspect="1"/>
          </p:cNvPicPr>
          <p:nvPr/>
        </p:nvPicPr>
        <p:blipFill>
          <a:blip r:embed="rId4"/>
          <a:stretch>
            <a:fillRect/>
          </a:stretch>
        </p:blipFill>
        <p:spPr>
          <a:xfrm>
            <a:off x="762000" y="1657350"/>
            <a:ext cx="5979425" cy="5143500"/>
          </a:xfrm>
          <a:prstGeom prst="rect">
            <a:avLst/>
          </a:prstGeom>
          <a:ln>
            <a:solidFill>
              <a:srgbClr val="000000"/>
            </a:solidFill>
          </a:ln>
          <a:effectLst>
            <a:outerShdw blurRad="50800" dist="38100" dir="13500000" algn="br" rotWithShape="0">
              <a:prstClr val="black">
                <a:alpha val="40000"/>
              </a:prstClr>
            </a:outerShdw>
          </a:effectLst>
        </p:spPr>
      </p:pic>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38800" y="895350"/>
            <a:ext cx="3615867" cy="3486150"/>
          </a:xfrm>
          <a:prstGeom prst="rect">
            <a:avLst/>
          </a:prstGeom>
          <a:ln>
            <a:solidFill>
              <a:srgbClr val="000000"/>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414983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 AI</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862540"/>
            <a:ext cx="5846921" cy="102341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791990"/>
            <a:ext cx="5846920" cy="855960"/>
          </a:xfrm>
          <a:prstGeom prst="rect">
            <a:avLst/>
          </a:prstGeom>
          <a:ln>
            <a:solidFill>
              <a:srgbClr val="242852"/>
            </a:solidFill>
          </a:ln>
        </p:spPr>
      </p:pic>
      <p:pic>
        <p:nvPicPr>
          <p:cNvPr id="8" name="Picture 7"/>
          <p:cNvPicPr>
            <a:picLocks noChangeAspect="1"/>
          </p:cNvPicPr>
          <p:nvPr/>
        </p:nvPicPr>
        <p:blipFill>
          <a:blip r:embed="rId4"/>
          <a:stretch>
            <a:fillRect/>
          </a:stretch>
        </p:blipFill>
        <p:spPr>
          <a:xfrm>
            <a:off x="0" y="2647950"/>
            <a:ext cx="5846921" cy="1100736"/>
          </a:xfrm>
          <a:prstGeom prst="rect">
            <a:avLst/>
          </a:prstGeom>
          <a:ln w="28575" cmpd="sng">
            <a:solidFill>
              <a:schemeClr val="bg2"/>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929" y="3638550"/>
            <a:ext cx="5846920" cy="1028625"/>
          </a:xfrm>
          <a:prstGeom prst="rect">
            <a:avLst/>
          </a:prstGeom>
        </p:spPr>
      </p:pic>
      <p:pic>
        <p:nvPicPr>
          <p:cNvPr id="4" name="Picture 3">
            <a:extLst>
              <a:ext uri="{FF2B5EF4-FFF2-40B4-BE49-F238E27FC236}">
                <a16:creationId xmlns:a16="http://schemas.microsoft.com/office/drawing/2014/main" id="{F5A91009-9302-5D44-8E49-2341F2113E3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72000" y="1016749"/>
            <a:ext cx="4580695" cy="3075921"/>
          </a:xfrm>
          <a:prstGeom prst="rect">
            <a:avLst/>
          </a:prstGeom>
          <a:ln>
            <a:solidFill>
              <a:schemeClr val="tx1"/>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98784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News AI</a:t>
            </a:r>
          </a:p>
        </p:txBody>
      </p:sp>
      <p:sp>
        <p:nvSpPr>
          <p:cNvPr id="2" name="TextBox 1">
            <a:extLst>
              <a:ext uri="{FF2B5EF4-FFF2-40B4-BE49-F238E27FC236}">
                <a16:creationId xmlns:a16="http://schemas.microsoft.com/office/drawing/2014/main" id="{F980AE10-1834-8F43-8D2E-6678D0BF8DA0}"/>
              </a:ext>
            </a:extLst>
          </p:cNvPr>
          <p:cNvSpPr txBox="1"/>
          <p:nvPr/>
        </p:nvSpPr>
        <p:spPr>
          <a:xfrm>
            <a:off x="14347371" y="-2743200"/>
            <a:ext cx="184731" cy="369332"/>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dirty="0"/>
          </a:p>
        </p:txBody>
      </p:sp>
      <p:pic>
        <p:nvPicPr>
          <p:cNvPr id="8" name="Picture 7"/>
          <p:cNvPicPr>
            <a:picLocks noChangeAspect="1"/>
          </p:cNvPicPr>
          <p:nvPr/>
        </p:nvPicPr>
        <p:blipFill>
          <a:blip r:embed="rId2"/>
          <a:stretch>
            <a:fillRect/>
          </a:stretch>
        </p:blipFill>
        <p:spPr>
          <a:xfrm>
            <a:off x="4383" y="819150"/>
            <a:ext cx="2572338" cy="333375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971550"/>
            <a:ext cx="4762500" cy="397254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43000" y="1581150"/>
            <a:ext cx="6407503" cy="216535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14800" y="1809750"/>
            <a:ext cx="4801766" cy="3409950"/>
          </a:xfrm>
          <a:prstGeom prst="rect">
            <a:avLst/>
          </a:prstGeom>
        </p:spPr>
      </p:pic>
    </p:spTree>
    <p:extLst>
      <p:ext uri="{BB962C8B-B14F-4D97-AF65-F5344CB8AC3E}">
        <p14:creationId xmlns:p14="http://schemas.microsoft.com/office/powerpoint/2010/main" val="390420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A648D-A934-1147-A524-57ACF297AD34}"/>
              </a:ext>
            </a:extLst>
          </p:cNvPr>
          <p:cNvPicPr>
            <a:picLocks noChangeAspect="1"/>
          </p:cNvPicPr>
          <p:nvPr/>
        </p:nvPicPr>
        <p:blipFill>
          <a:blip r:embed="rId2"/>
          <a:stretch>
            <a:fillRect/>
          </a:stretch>
        </p:blipFill>
        <p:spPr>
          <a:xfrm>
            <a:off x="10562" y="815555"/>
            <a:ext cx="7747000" cy="2806700"/>
          </a:xfrm>
          <a:prstGeom prst="rect">
            <a:avLst/>
          </a:prstGeom>
        </p:spPr>
      </p:pic>
      <p:sp>
        <p:nvSpPr>
          <p:cNvPr id="10242" name="Rectangle 2"/>
          <p:cNvSpPr>
            <a:spLocks noGrp="1" noChangeArrowheads="1"/>
          </p:cNvSpPr>
          <p:nvPr>
            <p:ph type="title"/>
          </p:nvPr>
        </p:nvSpPr>
        <p:spPr/>
        <p:txBody>
          <a:bodyPr/>
          <a:lstStyle/>
          <a:p>
            <a:pPr eaLnBrk="1" hangingPunct="1"/>
            <a:r>
              <a:rPr lang="en-US" dirty="0">
                <a:solidFill>
                  <a:schemeClr val="tx1"/>
                </a:solidFill>
              </a:rPr>
              <a:t>Real AI</a:t>
            </a:r>
          </a:p>
        </p:txBody>
      </p:sp>
      <p:sp>
        <p:nvSpPr>
          <p:cNvPr id="2" name="TextBox 1">
            <a:extLst>
              <a:ext uri="{FF2B5EF4-FFF2-40B4-BE49-F238E27FC236}">
                <a16:creationId xmlns:a16="http://schemas.microsoft.com/office/drawing/2014/main" id="{F980AE10-1834-8F43-8D2E-6678D0BF8DA0}"/>
              </a:ext>
            </a:extLst>
          </p:cNvPr>
          <p:cNvSpPr txBox="1"/>
          <p:nvPr/>
        </p:nvSpPr>
        <p:spPr>
          <a:xfrm>
            <a:off x="14347371" y="-2743200"/>
            <a:ext cx="184731" cy="369332"/>
          </a:xfrm>
          <a:prstGeom prst="rect">
            <a:avLst/>
          </a:prstGeom>
          <a:noFill/>
          <a:ln>
            <a:solidFill>
              <a:schemeClr val="tx1"/>
            </a:solidFill>
          </a:ln>
          <a:effectLst>
            <a:outerShdw blurRad="50800" dist="38100" dir="13500000" algn="br" rotWithShape="0">
              <a:prstClr val="black">
                <a:alpha val="40000"/>
              </a:prstClr>
            </a:outerShdw>
          </a:effectLst>
        </p:spPr>
        <p:txBody>
          <a:bodyPr wrap="none" rtlCol="0">
            <a:spAutoFit/>
          </a:bodyPr>
          <a:lstStyle/>
          <a:p>
            <a:endParaRPr lang="en-US" dirty="0"/>
          </a:p>
        </p:txBody>
      </p:sp>
      <p:pic>
        <p:nvPicPr>
          <p:cNvPr id="3" name="Picture 2">
            <a:extLst>
              <a:ext uri="{FF2B5EF4-FFF2-40B4-BE49-F238E27FC236}">
                <a16:creationId xmlns:a16="http://schemas.microsoft.com/office/drawing/2014/main" id="{D8C34C4E-F82C-A140-AFCB-7F375E311C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819150"/>
            <a:ext cx="9144000" cy="1998000"/>
          </a:xfrm>
          <a:prstGeom prst="rect">
            <a:avLst/>
          </a:prstGeom>
        </p:spPr>
      </p:pic>
      <p:pic>
        <p:nvPicPr>
          <p:cNvPr id="4" name="Picture 3">
            <a:extLst>
              <a:ext uri="{FF2B5EF4-FFF2-40B4-BE49-F238E27FC236}">
                <a16:creationId xmlns:a16="http://schemas.microsoft.com/office/drawing/2014/main" id="{CA74761D-D90D-2042-AF31-EA7669E83E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1000" y="1288125"/>
            <a:ext cx="2847618" cy="3714750"/>
          </a:xfrm>
          <a:prstGeom prst="rect">
            <a:avLst/>
          </a:prstGeom>
        </p:spPr>
      </p:pic>
      <p:pic>
        <p:nvPicPr>
          <p:cNvPr id="6" name="Picture 5">
            <a:extLst>
              <a:ext uri="{FF2B5EF4-FFF2-40B4-BE49-F238E27FC236}">
                <a16:creationId xmlns:a16="http://schemas.microsoft.com/office/drawing/2014/main" id="{FAEA081B-80C1-E948-846E-42FBEF731023}"/>
              </a:ext>
            </a:extLst>
          </p:cNvPr>
          <p:cNvPicPr>
            <a:picLocks noChangeAspect="1"/>
          </p:cNvPicPr>
          <p:nvPr/>
        </p:nvPicPr>
        <p:blipFill>
          <a:blip r:embed="rId5"/>
          <a:stretch>
            <a:fillRect/>
          </a:stretch>
        </p:blipFill>
        <p:spPr>
          <a:xfrm>
            <a:off x="1676400" y="2402991"/>
            <a:ext cx="7467600" cy="2504718"/>
          </a:xfrm>
          <a:prstGeom prst="rect">
            <a:avLst/>
          </a:prstGeom>
        </p:spPr>
      </p:pic>
      <p:pic>
        <p:nvPicPr>
          <p:cNvPr id="14" name="Picture 13">
            <a:extLst>
              <a:ext uri="{FF2B5EF4-FFF2-40B4-BE49-F238E27FC236}">
                <a16:creationId xmlns:a16="http://schemas.microsoft.com/office/drawing/2014/main" id="{5E369527-108E-EB43-AA4E-6C29AA2DFB5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33800" y="1939193"/>
            <a:ext cx="4800600" cy="3204308"/>
          </a:xfrm>
          <a:prstGeom prst="rect">
            <a:avLst/>
          </a:prstGeom>
        </p:spPr>
      </p:pic>
    </p:spTree>
    <p:extLst>
      <p:ext uri="{BB962C8B-B14F-4D97-AF65-F5344CB8AC3E}">
        <p14:creationId xmlns:p14="http://schemas.microsoft.com/office/powerpoint/2010/main" val="34823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47651" y="15127"/>
            <a:ext cx="7886700" cy="994172"/>
          </a:xfrm>
        </p:spPr>
        <p:txBody>
          <a:bodyPr/>
          <a:lstStyle/>
          <a:p>
            <a:pPr eaLnBrk="1" hangingPunct="1"/>
            <a:r>
              <a:rPr lang="en-US" dirty="0"/>
              <a:t>Course Staff</a:t>
            </a:r>
          </a:p>
        </p:txBody>
      </p:sp>
      <p:sp>
        <p:nvSpPr>
          <p:cNvPr id="7172" name="Text Box 14"/>
          <p:cNvSpPr txBox="1">
            <a:spLocks noChangeArrowheads="1"/>
          </p:cNvSpPr>
          <p:nvPr/>
        </p:nvSpPr>
        <p:spPr bwMode="auto">
          <a:xfrm>
            <a:off x="-17245" y="4781551"/>
            <a:ext cx="1428750" cy="315469"/>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600" dirty="0">
                <a:latin typeface="Calibri" panose="020F0502020204030204" pitchFamily="34" charset="0"/>
                <a:cs typeface="Calibri" panose="020F0502020204030204" pitchFamily="34" charset="0"/>
              </a:rPr>
              <a:t>Stuart Russell</a:t>
            </a:r>
          </a:p>
        </p:txBody>
      </p:sp>
      <p:sp>
        <p:nvSpPr>
          <p:cNvPr id="7174" name="Text Box 19"/>
          <p:cNvSpPr txBox="1">
            <a:spLocks noChangeArrowheads="1"/>
          </p:cNvSpPr>
          <p:nvPr/>
        </p:nvSpPr>
        <p:spPr bwMode="auto">
          <a:xfrm>
            <a:off x="2363933" y="862212"/>
            <a:ext cx="2457450" cy="346247"/>
          </a:xfrm>
          <a:prstGeom prst="rect">
            <a:avLst/>
          </a:prstGeom>
          <a:noFill/>
          <a:ln w="9525">
            <a:noFill/>
            <a:miter lim="800000"/>
            <a:headEnd/>
            <a:tailEnd/>
          </a:ln>
        </p:spPr>
        <p:txBody>
          <a:bodyPr lIns="68579" tIns="34289" rIns="68579" bIns="34289">
            <a:spAutoFit/>
          </a:bodyPr>
          <a:lstStyle/>
          <a:p>
            <a:pPr>
              <a:spcBef>
                <a:spcPct val="50000"/>
              </a:spcBef>
            </a:pPr>
            <a:r>
              <a:rPr lang="en-US" dirty="0"/>
              <a:t>GSIs</a:t>
            </a:r>
          </a:p>
        </p:txBody>
      </p:sp>
      <p:sp>
        <p:nvSpPr>
          <p:cNvPr id="7175" name="Line 20"/>
          <p:cNvSpPr>
            <a:spLocks noChangeShapeType="1"/>
          </p:cNvSpPr>
          <p:nvPr/>
        </p:nvSpPr>
        <p:spPr bwMode="auto">
          <a:xfrm flipV="1">
            <a:off x="1620982" y="1208458"/>
            <a:ext cx="7294418" cy="0"/>
          </a:xfrm>
          <a:prstGeom prst="line">
            <a:avLst/>
          </a:prstGeom>
          <a:noFill/>
          <a:ln w="38100">
            <a:solidFill>
              <a:schemeClr val="tx1"/>
            </a:solidFill>
            <a:round/>
            <a:headEnd/>
            <a:tailEnd/>
          </a:ln>
        </p:spPr>
        <p:txBody>
          <a:bodyPr lIns="68579" tIns="34289" rIns="68579" bIns="34289"/>
          <a:lstStyle/>
          <a:p>
            <a:endParaRPr lang="en-US" dirty="0">
              <a:latin typeface="Calibri" panose="020F0502020204030204" pitchFamily="34" charset="0"/>
              <a:cs typeface="Calibri" panose="020F0502020204030204" pitchFamily="34" charset="0"/>
            </a:endParaRPr>
          </a:p>
        </p:txBody>
      </p:sp>
      <p:sp>
        <p:nvSpPr>
          <p:cNvPr id="7176" name="Text Box 21"/>
          <p:cNvSpPr txBox="1">
            <a:spLocks noChangeArrowheads="1"/>
          </p:cNvSpPr>
          <p:nvPr/>
        </p:nvSpPr>
        <p:spPr bwMode="auto">
          <a:xfrm>
            <a:off x="152400" y="853957"/>
            <a:ext cx="2457450" cy="346247"/>
          </a:xfrm>
          <a:prstGeom prst="rect">
            <a:avLst/>
          </a:prstGeom>
          <a:noFill/>
          <a:ln w="9525">
            <a:noFill/>
            <a:miter lim="800000"/>
            <a:headEnd/>
            <a:tailEnd/>
          </a:ln>
        </p:spPr>
        <p:txBody>
          <a:bodyPr lIns="68579" tIns="34289" rIns="68579" bIns="34289">
            <a:spAutoFit/>
          </a:bodyPr>
          <a:lstStyle/>
          <a:p>
            <a:pPr>
              <a:spcBef>
                <a:spcPct val="50000"/>
              </a:spcBef>
            </a:pPr>
            <a:r>
              <a:rPr lang="en-US" dirty="0">
                <a:latin typeface="Calibri" panose="020F0502020204030204" pitchFamily="34" charset="0"/>
                <a:cs typeface="Calibri" panose="020F0502020204030204" pitchFamily="34" charset="0"/>
              </a:rPr>
              <a:t>Professors</a:t>
            </a:r>
          </a:p>
        </p:txBody>
      </p:sp>
      <p:sp>
        <p:nvSpPr>
          <p:cNvPr id="7177" name="Line 22"/>
          <p:cNvSpPr>
            <a:spLocks noChangeShapeType="1"/>
          </p:cNvSpPr>
          <p:nvPr/>
        </p:nvSpPr>
        <p:spPr bwMode="auto">
          <a:xfrm>
            <a:off x="76200" y="1196857"/>
            <a:ext cx="1314450" cy="0"/>
          </a:xfrm>
          <a:prstGeom prst="line">
            <a:avLst/>
          </a:prstGeom>
          <a:noFill/>
          <a:ln w="38100">
            <a:solidFill>
              <a:schemeClr val="tx1"/>
            </a:solidFill>
            <a:round/>
            <a:headEnd/>
            <a:tailEnd/>
          </a:ln>
        </p:spPr>
        <p:txBody>
          <a:bodyPr lIns="68579" tIns="34289" rIns="68579" bIns="34289"/>
          <a:lstStyle/>
          <a:p>
            <a:endParaRPr lang="en-US"/>
          </a:p>
        </p:txBody>
      </p:sp>
      <p:sp>
        <p:nvSpPr>
          <p:cNvPr id="7186" name="AutoShape 27" descr="https://mail.google.com/mail/?attid=0.1&amp;disp=emb&amp;view=att&amp;th=131fd6676327baa7"/>
          <p:cNvSpPr>
            <a:spLocks noChangeAspect="1" noChangeArrowheads="1"/>
          </p:cNvSpPr>
          <p:nvPr/>
        </p:nvSpPr>
        <p:spPr bwMode="auto">
          <a:xfrm>
            <a:off x="47625" y="-102394"/>
            <a:ext cx="228600" cy="228600"/>
          </a:xfrm>
          <a:prstGeom prst="rect">
            <a:avLst/>
          </a:prstGeom>
          <a:noFill/>
          <a:ln w="9525">
            <a:noFill/>
            <a:miter lim="800000"/>
            <a:headEnd/>
            <a:tailEnd/>
          </a:ln>
        </p:spPr>
        <p:txBody>
          <a:bodyPr lIns="68579" tIns="34289" rIns="68579" bIns="34289"/>
          <a:lstStyle/>
          <a:p>
            <a:endParaRPr lang="en-US"/>
          </a:p>
        </p:txBody>
      </p:sp>
      <p:sp>
        <p:nvSpPr>
          <p:cNvPr id="7187" name="AutoShape 29" descr="https://mail.google.com/mail/?attid=0.1&amp;disp=emb&amp;view=att&amp;th=131fd6676327baa7"/>
          <p:cNvSpPr>
            <a:spLocks noChangeAspect="1" noChangeArrowheads="1"/>
          </p:cNvSpPr>
          <p:nvPr/>
        </p:nvSpPr>
        <p:spPr bwMode="auto">
          <a:xfrm>
            <a:off x="47625" y="-102394"/>
            <a:ext cx="228600" cy="228600"/>
          </a:xfrm>
          <a:prstGeom prst="rect">
            <a:avLst/>
          </a:prstGeom>
          <a:noFill/>
          <a:ln w="9525">
            <a:noFill/>
            <a:miter lim="800000"/>
            <a:headEnd/>
            <a:tailEnd/>
          </a:ln>
        </p:spPr>
        <p:txBody>
          <a:bodyPr lIns="68579" tIns="34289" rIns="68579" bIns="34289"/>
          <a:lstStyle/>
          <a:p>
            <a:endParaRPr lang="en-US"/>
          </a:p>
        </p:txBody>
      </p:sp>
      <p:sp>
        <p:nvSpPr>
          <p:cNvPr id="28" name="Text Box 14"/>
          <p:cNvSpPr txBox="1">
            <a:spLocks noChangeArrowheads="1"/>
          </p:cNvSpPr>
          <p:nvPr/>
        </p:nvSpPr>
        <p:spPr bwMode="auto">
          <a:xfrm>
            <a:off x="0" y="2876551"/>
            <a:ext cx="1447800" cy="315469"/>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600" dirty="0">
                <a:latin typeface="Calibri" panose="020F0502020204030204" pitchFamily="34" charset="0"/>
                <a:cs typeface="Calibri" panose="020F0502020204030204" pitchFamily="34" charset="0"/>
              </a:rPr>
              <a:t>Dawn Song</a:t>
            </a:r>
          </a:p>
        </p:txBody>
      </p:sp>
      <p:pic>
        <p:nvPicPr>
          <p:cNvPr id="10249" name="Picture 9" descr="http://www.cs.berkeley.edu/~sgupta/Media/transparent.gif"/>
          <p:cNvPicPr>
            <a:picLocks noChangeAspect="1" noChangeArrowheads="1"/>
          </p:cNvPicPr>
          <p:nvPr/>
        </p:nvPicPr>
        <p:blipFill>
          <a:blip r:embed="rId3"/>
          <a:srcRect/>
          <a:stretch>
            <a:fillRect/>
          </a:stretch>
        </p:blipFill>
        <p:spPr bwMode="auto">
          <a:xfrm>
            <a:off x="63500" y="-136525"/>
            <a:ext cx="9525" cy="9525"/>
          </a:xfrm>
          <a:prstGeom prst="rect">
            <a:avLst/>
          </a:prstGeom>
          <a:noFill/>
        </p:spPr>
      </p:pic>
      <p:pic>
        <p:nvPicPr>
          <p:cNvPr id="10251" name="Picture 11" descr="http://www.cs.berkeley.edu/~sgupta/Media/transparent.gif"/>
          <p:cNvPicPr>
            <a:picLocks noChangeAspect="1" noChangeArrowheads="1"/>
          </p:cNvPicPr>
          <p:nvPr/>
        </p:nvPicPr>
        <p:blipFill>
          <a:blip r:embed="rId3"/>
          <a:srcRect/>
          <a:stretch>
            <a:fillRect/>
          </a:stretch>
        </p:blipFill>
        <p:spPr bwMode="auto">
          <a:xfrm>
            <a:off x="63500" y="-136525"/>
            <a:ext cx="9525" cy="9525"/>
          </a:xfrm>
          <a:prstGeom prst="rect">
            <a:avLst/>
          </a:prstGeom>
          <a:noFill/>
        </p:spPr>
      </p:pic>
      <p:pic>
        <p:nvPicPr>
          <p:cNvPr id="10253" name="Picture 13" descr="http://www.cs.berkeley.edu/~sgupta/Media/transparent.gif"/>
          <p:cNvPicPr>
            <a:picLocks noChangeAspect="1" noChangeArrowheads="1"/>
          </p:cNvPicPr>
          <p:nvPr/>
        </p:nvPicPr>
        <p:blipFill>
          <a:blip r:embed="rId3"/>
          <a:srcRect/>
          <a:stretch>
            <a:fillRect/>
          </a:stretch>
        </p:blipFill>
        <p:spPr bwMode="auto">
          <a:xfrm>
            <a:off x="63500" y="-136525"/>
            <a:ext cx="9525" cy="9525"/>
          </a:xfrm>
          <a:prstGeom prst="rect">
            <a:avLst/>
          </a:prstGeom>
          <a:noFill/>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905" y="3181350"/>
            <a:ext cx="1414446" cy="1676400"/>
          </a:xfrm>
          <a:prstGeom prst="rect">
            <a:avLst/>
          </a:prstGeom>
        </p:spPr>
      </p:pic>
      <p:graphicFrame>
        <p:nvGraphicFramePr>
          <p:cNvPr id="2" name="Table 3">
            <a:extLst>
              <a:ext uri="{FF2B5EF4-FFF2-40B4-BE49-F238E27FC236}">
                <a16:creationId xmlns:a16="http://schemas.microsoft.com/office/drawing/2014/main" id="{044881EE-06EF-4BBC-AA89-8AF71A1E8564}"/>
              </a:ext>
            </a:extLst>
          </p:cNvPr>
          <p:cNvGraphicFramePr>
            <a:graphicFrameLocks noGrp="1"/>
          </p:cNvGraphicFramePr>
          <p:nvPr>
            <p:extLst>
              <p:ext uri="{D42A27DB-BD31-4B8C-83A1-F6EECF244321}">
                <p14:modId xmlns:p14="http://schemas.microsoft.com/office/powerpoint/2010/main" val="3509793592"/>
              </p:ext>
            </p:extLst>
          </p:nvPr>
        </p:nvGraphicFramePr>
        <p:xfrm>
          <a:off x="1673211" y="1242542"/>
          <a:ext cx="7294420" cy="3885832"/>
        </p:xfrm>
        <a:graphic>
          <a:graphicData uri="http://schemas.openxmlformats.org/drawingml/2006/table">
            <a:tbl>
              <a:tblPr firstRow="1" bandRow="1">
                <a:tableStyleId>{5C22544A-7EE6-4342-B048-85BDC9FD1C3A}</a:tableStyleId>
              </a:tblPr>
              <a:tblGrid>
                <a:gridCol w="1042060">
                  <a:extLst>
                    <a:ext uri="{9D8B030D-6E8A-4147-A177-3AD203B41FA5}">
                      <a16:colId xmlns:a16="http://schemas.microsoft.com/office/drawing/2014/main" val="1897907099"/>
                    </a:ext>
                  </a:extLst>
                </a:gridCol>
                <a:gridCol w="1042060">
                  <a:extLst>
                    <a:ext uri="{9D8B030D-6E8A-4147-A177-3AD203B41FA5}">
                      <a16:colId xmlns:a16="http://schemas.microsoft.com/office/drawing/2014/main" val="1412836152"/>
                    </a:ext>
                  </a:extLst>
                </a:gridCol>
                <a:gridCol w="1042060">
                  <a:extLst>
                    <a:ext uri="{9D8B030D-6E8A-4147-A177-3AD203B41FA5}">
                      <a16:colId xmlns:a16="http://schemas.microsoft.com/office/drawing/2014/main" val="2516082809"/>
                    </a:ext>
                  </a:extLst>
                </a:gridCol>
                <a:gridCol w="1042060">
                  <a:extLst>
                    <a:ext uri="{9D8B030D-6E8A-4147-A177-3AD203B41FA5}">
                      <a16:colId xmlns:a16="http://schemas.microsoft.com/office/drawing/2014/main" val="1747676969"/>
                    </a:ext>
                  </a:extLst>
                </a:gridCol>
                <a:gridCol w="1042060">
                  <a:extLst>
                    <a:ext uri="{9D8B030D-6E8A-4147-A177-3AD203B41FA5}">
                      <a16:colId xmlns:a16="http://schemas.microsoft.com/office/drawing/2014/main" val="701165444"/>
                    </a:ext>
                  </a:extLst>
                </a:gridCol>
                <a:gridCol w="1042060">
                  <a:extLst>
                    <a:ext uri="{9D8B030D-6E8A-4147-A177-3AD203B41FA5}">
                      <a16:colId xmlns:a16="http://schemas.microsoft.com/office/drawing/2014/main" val="2530508514"/>
                    </a:ext>
                  </a:extLst>
                </a:gridCol>
                <a:gridCol w="1042060">
                  <a:extLst>
                    <a:ext uri="{9D8B030D-6E8A-4147-A177-3AD203B41FA5}">
                      <a16:colId xmlns:a16="http://schemas.microsoft.com/office/drawing/2014/main" val="3265459044"/>
                    </a:ext>
                  </a:extLst>
                </a:gridCol>
              </a:tblGrid>
              <a:tr h="1239614">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r>
                        <a:rPr lang="en-US" sz="1100" b="0" dirty="0">
                          <a:solidFill>
                            <a:schemeClr val="tx1"/>
                          </a:solidFill>
                        </a:rPr>
                        <a:t>Albert Yu</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Angela Liu</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Carl Qi</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Daniel </a:t>
                      </a:r>
                      <a:r>
                        <a:rPr lang="en-US" sz="1100" b="0" dirty="0" err="1">
                          <a:solidFill>
                            <a:schemeClr val="tx1"/>
                          </a:solidFill>
                        </a:rPr>
                        <a:t>Filan</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Dimitris Papadimitriou</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Emma Tao</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Jeffrey Tao</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8230928"/>
                  </a:ext>
                </a:extLst>
              </a:tr>
              <a:tr h="1323109">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Jennifer </a:t>
                      </a:r>
                      <a:r>
                        <a:rPr lang="en-US" sz="1100" b="0" dirty="0" err="1">
                          <a:solidFill>
                            <a:schemeClr val="tx1"/>
                          </a:solidFill>
                        </a:rPr>
                        <a:t>Grannen</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a:solidFill>
                            <a:schemeClr val="tx1"/>
                          </a:solidFill>
                        </a:rPr>
                        <a:t>Jiaheng Zhang</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a:solidFill>
                            <a:schemeClr val="tx1"/>
                          </a:solidFill>
                        </a:rPr>
                        <a:t>Jocelyn Chen</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Jonathan Yang</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Mesut Yang</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Nikita </a:t>
                      </a:r>
                      <a:r>
                        <a:rPr lang="en-US" sz="1100" b="0" dirty="0" err="1">
                          <a:solidFill>
                            <a:schemeClr val="tx1"/>
                          </a:solidFill>
                        </a:rPr>
                        <a:t>Samarin</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Regina Wang</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51077"/>
                  </a:ext>
                </a:extLst>
              </a:tr>
              <a:tr h="1323109">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Robert Lin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Ryan Koh</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err="1">
                          <a:solidFill>
                            <a:schemeClr val="tx1"/>
                          </a:solidFill>
                        </a:rPr>
                        <a:t>Saagar</a:t>
                      </a:r>
                      <a:r>
                        <a:rPr lang="en-US" sz="1100" b="0" dirty="0">
                          <a:solidFill>
                            <a:schemeClr val="tx1"/>
                          </a:solidFill>
                        </a:rPr>
                        <a:t> </a:t>
                      </a:r>
                      <a:r>
                        <a:rPr lang="en-US" sz="1100" b="0" dirty="0" err="1">
                          <a:solidFill>
                            <a:schemeClr val="tx1"/>
                          </a:solidFill>
                        </a:rPr>
                        <a:t>Sanghavi</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err="1">
                          <a:solidFill>
                            <a:schemeClr val="tx1"/>
                          </a:solidFill>
                        </a:rPr>
                        <a:t>Tiancheng</a:t>
                      </a:r>
                      <a:r>
                        <a:rPr lang="en-US" sz="1100" b="0" dirty="0">
                          <a:solidFill>
                            <a:schemeClr val="tx1"/>
                          </a:solidFill>
                        </a:rPr>
                        <a:t> </a:t>
                      </a:r>
                      <a:r>
                        <a:rPr lang="en-US" sz="1100" b="0" dirty="0" err="1">
                          <a:solidFill>
                            <a:schemeClr val="tx1"/>
                          </a:solidFill>
                        </a:rPr>
                        <a:t>Xie</a:t>
                      </a:r>
                      <a:endParaRPr lang="en-US" sz="1100" b="0" dirty="0">
                        <a:solidFill>
                          <a:schemeClr val="tx1"/>
                        </a:solidFill>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a:solidFill>
                            <a:schemeClr val="tx1"/>
                          </a:solidFill>
                        </a:rPr>
                        <a:t>Wendy Lin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err="1">
                          <a:solidFill>
                            <a:schemeClr val="tx1"/>
                          </a:solidFill>
                        </a:rPr>
                        <a:t>Xinyun</a:t>
                      </a:r>
                      <a:r>
                        <a:rPr lang="en-US" sz="1100" b="0" dirty="0">
                          <a:solidFill>
                            <a:schemeClr val="tx1"/>
                          </a:solidFill>
                        </a:rPr>
                        <a:t> Chen</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algn="ctr">
                        <a:lnSpc>
                          <a:spcPts val="1120"/>
                        </a:lnSpc>
                      </a:pPr>
                      <a:endParaRPr lang="en-US" sz="1100" b="0" dirty="0">
                        <a:solidFill>
                          <a:schemeClr val="tx1"/>
                        </a:solidFill>
                      </a:endParaRPr>
                    </a:p>
                    <a:p>
                      <a:pPr marL="0" marR="0" lvl="0" indent="0" algn="ctr" defTabSz="914400" rtl="0" eaLnBrk="1" fontAlgn="auto" latinLnBrk="0" hangingPunct="1">
                        <a:lnSpc>
                          <a:spcPts val="1120"/>
                        </a:lnSpc>
                        <a:spcBef>
                          <a:spcPts val="0"/>
                        </a:spcBef>
                        <a:spcAft>
                          <a:spcPts val="0"/>
                        </a:spcAft>
                        <a:buClrTx/>
                        <a:buSzTx/>
                        <a:buFontTx/>
                        <a:buNone/>
                        <a:tabLst/>
                        <a:defRPr/>
                      </a:pPr>
                      <a:r>
                        <a:rPr lang="en-US" sz="1100" b="0" dirty="0" err="1">
                          <a:solidFill>
                            <a:schemeClr val="tx1"/>
                          </a:solidFill>
                        </a:rPr>
                        <a:t>Yanlai</a:t>
                      </a:r>
                      <a:r>
                        <a:rPr lang="en-US" sz="1100" b="0" dirty="0">
                          <a:solidFill>
                            <a:schemeClr val="tx1"/>
                          </a:solidFill>
                        </a:rPr>
                        <a:t> Yang</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0690878"/>
                  </a:ext>
                </a:extLst>
              </a:tr>
            </a:tbl>
          </a:graphicData>
        </a:graphic>
      </p:graphicFrame>
      <p:pic>
        <p:nvPicPr>
          <p:cNvPr id="5" name="Picture 4" descr="A person smiling for the picture&#10;&#10;Description automatically generated with medium confidence">
            <a:extLst>
              <a:ext uri="{FF2B5EF4-FFF2-40B4-BE49-F238E27FC236}">
                <a16:creationId xmlns:a16="http://schemas.microsoft.com/office/drawing/2014/main" id="{836D5FCD-215C-4C78-98BD-6904B429B4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8554" y="1300749"/>
            <a:ext cx="891540" cy="891540"/>
          </a:xfrm>
          <a:prstGeom prst="rect">
            <a:avLst/>
          </a:prstGeom>
        </p:spPr>
      </p:pic>
      <p:pic>
        <p:nvPicPr>
          <p:cNvPr id="8" name="Picture 7" descr="A picture containing person, person, male&#10;&#10;Description automatically generated">
            <a:extLst>
              <a:ext uri="{FF2B5EF4-FFF2-40B4-BE49-F238E27FC236}">
                <a16:creationId xmlns:a16="http://schemas.microsoft.com/office/drawing/2014/main" id="{0099C95C-A7E0-4450-B068-6D44CC4D913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22421" y="1297401"/>
            <a:ext cx="891540" cy="885071"/>
          </a:xfrm>
          <a:prstGeom prst="rect">
            <a:avLst/>
          </a:prstGeom>
        </p:spPr>
      </p:pic>
      <p:pic>
        <p:nvPicPr>
          <p:cNvPr id="10" name="Picture 9" descr="A person smiling for the picture&#10;&#10;Description automatically generated with medium confidence">
            <a:extLst>
              <a:ext uri="{FF2B5EF4-FFF2-40B4-BE49-F238E27FC236}">
                <a16:creationId xmlns:a16="http://schemas.microsoft.com/office/drawing/2014/main" id="{CD2F8137-00F3-4EBC-BD86-A181C42C1DB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861716" y="1297401"/>
            <a:ext cx="891540" cy="870489"/>
          </a:xfrm>
          <a:prstGeom prst="rect">
            <a:avLst/>
          </a:prstGeom>
        </p:spPr>
      </p:pic>
      <p:pic>
        <p:nvPicPr>
          <p:cNvPr id="12" name="Picture 11" descr="A picture containing text, person, indoor, restaurant&#10;&#10;Description automatically generated">
            <a:extLst>
              <a:ext uri="{FF2B5EF4-FFF2-40B4-BE49-F238E27FC236}">
                <a16:creationId xmlns:a16="http://schemas.microsoft.com/office/drawing/2014/main" id="{7B71BCD3-E3DD-4651-8868-898DC1F529E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08008" y="1303730"/>
            <a:ext cx="891540" cy="694944"/>
          </a:xfrm>
          <a:prstGeom prst="rect">
            <a:avLst/>
          </a:prstGeom>
        </p:spPr>
      </p:pic>
      <p:pic>
        <p:nvPicPr>
          <p:cNvPr id="14" name="Picture 13" descr="A picture containing person, wall, young, child&#10;&#10;Description automatically generated">
            <a:extLst>
              <a:ext uri="{FF2B5EF4-FFF2-40B4-BE49-F238E27FC236}">
                <a16:creationId xmlns:a16="http://schemas.microsoft.com/office/drawing/2014/main" id="{810DB8EC-9475-461C-993A-6BB769172CA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48008" y="1276350"/>
            <a:ext cx="891540" cy="891540"/>
          </a:xfrm>
          <a:prstGeom prst="rect">
            <a:avLst/>
          </a:prstGeom>
        </p:spPr>
      </p:pic>
      <p:pic>
        <p:nvPicPr>
          <p:cNvPr id="16" name="Picture 15" descr="A person smiling for the camera&#10;&#10;Description automatically generated with medium confidence">
            <a:extLst>
              <a:ext uri="{FF2B5EF4-FFF2-40B4-BE49-F238E27FC236}">
                <a16:creationId xmlns:a16="http://schemas.microsoft.com/office/drawing/2014/main" id="{94B6F7B9-5B2E-48FE-A0BA-18E3F240EEE5}"/>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788554" y="2579307"/>
            <a:ext cx="891540" cy="798291"/>
          </a:xfrm>
          <a:prstGeom prst="rect">
            <a:avLst/>
          </a:prstGeom>
        </p:spPr>
      </p:pic>
      <p:pic>
        <p:nvPicPr>
          <p:cNvPr id="18" name="Picture 17" descr="A person sitting on a rock&#10;&#10;Description automatically generated with medium confidence">
            <a:extLst>
              <a:ext uri="{FF2B5EF4-FFF2-40B4-BE49-F238E27FC236}">
                <a16:creationId xmlns:a16="http://schemas.microsoft.com/office/drawing/2014/main" id="{B371D34C-2169-4799-B79B-FF848F083A9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826702" y="2579307"/>
            <a:ext cx="891540" cy="798291"/>
          </a:xfrm>
          <a:prstGeom prst="rect">
            <a:avLst/>
          </a:prstGeom>
        </p:spPr>
      </p:pic>
      <p:pic>
        <p:nvPicPr>
          <p:cNvPr id="20" name="Picture 19" descr="A picture containing building, outdoor, person, gun&#10;&#10;Description automatically generated">
            <a:extLst>
              <a:ext uri="{FF2B5EF4-FFF2-40B4-BE49-F238E27FC236}">
                <a16:creationId xmlns:a16="http://schemas.microsoft.com/office/drawing/2014/main" id="{9D015F02-E5F3-431C-BB63-4B1268373AE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864224" y="2571750"/>
            <a:ext cx="891540" cy="891540"/>
          </a:xfrm>
          <a:prstGeom prst="rect">
            <a:avLst/>
          </a:prstGeom>
        </p:spPr>
      </p:pic>
      <p:pic>
        <p:nvPicPr>
          <p:cNvPr id="24" name="Picture 23" descr="A person wearing glasses&#10;&#10;Description automatically generated with medium confidence">
            <a:extLst>
              <a:ext uri="{FF2B5EF4-FFF2-40B4-BE49-F238E27FC236}">
                <a16:creationId xmlns:a16="http://schemas.microsoft.com/office/drawing/2014/main" id="{3901BDC8-417B-40C8-A3A5-FE29A10CD02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908008" y="2571750"/>
            <a:ext cx="891540" cy="891540"/>
          </a:xfrm>
          <a:prstGeom prst="rect">
            <a:avLst/>
          </a:prstGeom>
        </p:spPr>
      </p:pic>
      <p:pic>
        <p:nvPicPr>
          <p:cNvPr id="26" name="Picture 25" descr="A person smiling for the camera&#10;&#10;Description automatically generated with low confidence">
            <a:extLst>
              <a:ext uri="{FF2B5EF4-FFF2-40B4-BE49-F238E27FC236}">
                <a16:creationId xmlns:a16="http://schemas.microsoft.com/office/drawing/2014/main" id="{63A83B3C-76A2-4B7D-9104-CD856B954D3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948008" y="2579307"/>
            <a:ext cx="891540" cy="891540"/>
          </a:xfrm>
          <a:prstGeom prst="rect">
            <a:avLst/>
          </a:prstGeom>
        </p:spPr>
      </p:pic>
      <p:pic>
        <p:nvPicPr>
          <p:cNvPr id="29" name="Picture 28" descr="A person smiling for the camera&#10;&#10;Description automatically generated with medium confidence">
            <a:extLst>
              <a:ext uri="{FF2B5EF4-FFF2-40B4-BE49-F238E27FC236}">
                <a16:creationId xmlns:a16="http://schemas.microsoft.com/office/drawing/2014/main" id="{2E5207C9-18B6-45E2-B735-22FC156FAD47}"/>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793873" y="3931653"/>
            <a:ext cx="891540" cy="895603"/>
          </a:xfrm>
          <a:prstGeom prst="rect">
            <a:avLst/>
          </a:prstGeom>
        </p:spPr>
      </p:pic>
      <p:pic>
        <p:nvPicPr>
          <p:cNvPr id="31" name="Picture 30" descr="A person wearing glasses&#10;&#10;Description automatically generated with low confidence">
            <a:extLst>
              <a:ext uri="{FF2B5EF4-FFF2-40B4-BE49-F238E27FC236}">
                <a16:creationId xmlns:a16="http://schemas.microsoft.com/office/drawing/2014/main" id="{43C0DA98-20C6-4FA7-90AC-A92C42D3291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826702" y="3927404"/>
            <a:ext cx="891540" cy="963936"/>
          </a:xfrm>
          <a:prstGeom prst="rect">
            <a:avLst/>
          </a:prstGeom>
        </p:spPr>
      </p:pic>
      <p:pic>
        <p:nvPicPr>
          <p:cNvPr id="34" name="Picture 33" descr="A person smiling for the camera&#10;&#10;Description automatically generated with medium confidence">
            <a:extLst>
              <a:ext uri="{FF2B5EF4-FFF2-40B4-BE49-F238E27FC236}">
                <a16:creationId xmlns:a16="http://schemas.microsoft.com/office/drawing/2014/main" id="{4DADE17B-111B-46AF-9574-83FEBFBECAF3}"/>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869543" y="3934576"/>
            <a:ext cx="891540" cy="889757"/>
          </a:xfrm>
          <a:prstGeom prst="rect">
            <a:avLst/>
          </a:prstGeom>
        </p:spPr>
      </p:pic>
      <p:pic>
        <p:nvPicPr>
          <p:cNvPr id="38" name="Picture 37" descr="A picture containing person, posing&#10;&#10;Description automatically generated">
            <a:extLst>
              <a:ext uri="{FF2B5EF4-FFF2-40B4-BE49-F238E27FC236}">
                <a16:creationId xmlns:a16="http://schemas.microsoft.com/office/drawing/2014/main" id="{B784B20A-4132-43CD-84B8-B0BE7D3B1CAF}"/>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6907064" y="3927404"/>
            <a:ext cx="891540" cy="1045330"/>
          </a:xfrm>
          <a:prstGeom prst="rect">
            <a:avLst/>
          </a:prstGeom>
        </p:spPr>
      </p:pic>
      <p:pic>
        <p:nvPicPr>
          <p:cNvPr id="47" name="Picture 46" descr="A person wearing glasses&#10;&#10;Description automatically generated with medium confidence">
            <a:extLst>
              <a:ext uri="{FF2B5EF4-FFF2-40B4-BE49-F238E27FC236}">
                <a16:creationId xmlns:a16="http://schemas.microsoft.com/office/drawing/2014/main" id="{2EF08CD0-3D7D-474A-87C0-B70025DE2C71}"/>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7953356" y="3939891"/>
            <a:ext cx="891540" cy="886169"/>
          </a:xfrm>
          <a:prstGeom prst="rect">
            <a:avLst/>
          </a:prstGeom>
        </p:spPr>
      </p:pic>
      <p:pic>
        <p:nvPicPr>
          <p:cNvPr id="49" name="Picture 48" descr="A picture containing sky, outdoor, tree, person&#10;&#10;Description automatically generated">
            <a:extLst>
              <a:ext uri="{FF2B5EF4-FFF2-40B4-BE49-F238E27FC236}">
                <a16:creationId xmlns:a16="http://schemas.microsoft.com/office/drawing/2014/main" id="{6880BBB8-E5DE-48DB-BBD4-7E5B2CAE6C7A}"/>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696833" y="1303730"/>
            <a:ext cx="891540" cy="787159"/>
          </a:xfrm>
          <a:prstGeom prst="rect">
            <a:avLst/>
          </a:prstGeom>
        </p:spPr>
      </p:pic>
      <p:pic>
        <p:nvPicPr>
          <p:cNvPr id="51" name="Picture 50" descr="A picture containing outdoor, grass, tree, person&#10;&#10;Description automatically generated">
            <a:extLst>
              <a:ext uri="{FF2B5EF4-FFF2-40B4-BE49-F238E27FC236}">
                <a16:creationId xmlns:a16="http://schemas.microsoft.com/office/drawing/2014/main" id="{01C09562-F157-4AE3-BAB2-55D2FDA8CD6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2748554" y="1296074"/>
            <a:ext cx="891540" cy="891540"/>
          </a:xfrm>
          <a:prstGeom prst="rect">
            <a:avLst/>
          </a:prstGeom>
        </p:spPr>
      </p:pic>
      <p:pic>
        <p:nvPicPr>
          <p:cNvPr id="53" name="Picture 52" descr="A person smiling for the camera&#10;&#10;Description automatically generated with medium confidence">
            <a:extLst>
              <a:ext uri="{FF2B5EF4-FFF2-40B4-BE49-F238E27FC236}">
                <a16:creationId xmlns:a16="http://schemas.microsoft.com/office/drawing/2014/main" id="{5E13F25A-0433-4116-9A62-F174DBBF1B70}"/>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696833" y="2579307"/>
            <a:ext cx="891540" cy="891540"/>
          </a:xfrm>
          <a:prstGeom prst="rect">
            <a:avLst/>
          </a:prstGeom>
        </p:spPr>
      </p:pic>
      <p:pic>
        <p:nvPicPr>
          <p:cNvPr id="55" name="Picture 54" descr="A picture containing outdoor, mountain, sky, nature&#10;&#10;Description automatically generated">
            <a:extLst>
              <a:ext uri="{FF2B5EF4-FFF2-40B4-BE49-F238E27FC236}">
                <a16:creationId xmlns:a16="http://schemas.microsoft.com/office/drawing/2014/main" id="{EA09BFBC-7B45-47BA-ABF2-F62F3DB07A31}"/>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2730700" y="2571750"/>
            <a:ext cx="891540" cy="880894"/>
          </a:xfrm>
          <a:prstGeom prst="rect">
            <a:avLst/>
          </a:prstGeom>
        </p:spPr>
      </p:pic>
      <p:pic>
        <p:nvPicPr>
          <p:cNvPr id="57" name="Picture 56" descr="A picture containing person, indoor&#10;&#10;Description automatically generated">
            <a:extLst>
              <a:ext uri="{FF2B5EF4-FFF2-40B4-BE49-F238E27FC236}">
                <a16:creationId xmlns:a16="http://schemas.microsoft.com/office/drawing/2014/main" id="{C15D9644-68BD-48E9-AE97-4D3E13726B55}"/>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rot="5400000">
            <a:off x="1695387" y="3931074"/>
            <a:ext cx="891540" cy="906512"/>
          </a:xfrm>
          <a:prstGeom prst="rect">
            <a:avLst/>
          </a:prstGeom>
        </p:spPr>
      </p:pic>
      <p:pic>
        <p:nvPicPr>
          <p:cNvPr id="59" name="Picture 58" descr="A picture containing tree, person, person&#10;&#10;Description automatically generated">
            <a:extLst>
              <a:ext uri="{FF2B5EF4-FFF2-40B4-BE49-F238E27FC236}">
                <a16:creationId xmlns:a16="http://schemas.microsoft.com/office/drawing/2014/main" id="{B6448D2A-9963-44BF-A36C-DCFFDE54AC31}"/>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2735702" y="3939892"/>
            <a:ext cx="891540" cy="891017"/>
          </a:xfrm>
          <a:prstGeom prst="rect">
            <a:avLst/>
          </a:prstGeom>
        </p:spPr>
      </p:pic>
      <p:pic>
        <p:nvPicPr>
          <p:cNvPr id="39" name="Picture 4">
            <a:extLst>
              <a:ext uri="{FF2B5EF4-FFF2-40B4-BE49-F238E27FC236}">
                <a16:creationId xmlns:a16="http://schemas.microsoft.com/office/drawing/2014/main" id="{342E8A44-E7E9-FB4C-8691-C4CEACA1D792}"/>
              </a:ext>
            </a:extLst>
          </p:cNvPr>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63500" y="1279879"/>
            <a:ext cx="1384300" cy="166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630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1ED2DB-4BC7-C54E-A31A-2D4ED7DE180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465083"/>
            <a:ext cx="9199179" cy="6134012"/>
          </a:xfrm>
          <a:prstGeom prst="rect">
            <a:avLst/>
          </a:prstGeom>
        </p:spPr>
      </p:pic>
    </p:spTree>
    <p:extLst>
      <p:ext uri="{BB962C8B-B14F-4D97-AF65-F5344CB8AC3E}">
        <p14:creationId xmlns:p14="http://schemas.microsoft.com/office/powerpoint/2010/main" val="2492162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F0BA1-38D5-DB45-9F6C-FD90629DFCDD}"/>
              </a:ext>
            </a:extLst>
          </p:cNvPr>
          <p:cNvPicPr>
            <a:picLocks noChangeAspect="1"/>
          </p:cNvPicPr>
          <p:nvPr/>
        </p:nvPicPr>
        <p:blipFill>
          <a:blip r:embed="rId3"/>
          <a:stretch>
            <a:fillRect/>
          </a:stretch>
        </p:blipFill>
        <p:spPr>
          <a:xfrm>
            <a:off x="0" y="-1"/>
            <a:ext cx="9144000" cy="5205889"/>
          </a:xfrm>
          <a:prstGeom prst="rect">
            <a:avLst/>
          </a:prstGeom>
        </p:spPr>
      </p:pic>
    </p:spTree>
    <p:extLst>
      <p:ext uri="{BB962C8B-B14F-4D97-AF65-F5344CB8AC3E}">
        <p14:creationId xmlns:p14="http://schemas.microsoft.com/office/powerpoint/2010/main" val="2202583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gDo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050"/>
            <a:ext cx="9144000" cy="5143500"/>
          </a:xfrm>
          <a:prstGeom prst="rect">
            <a:avLst/>
          </a:prstGeom>
        </p:spPr>
      </p:pic>
    </p:spTree>
    <p:extLst>
      <p:ext uri="{BB962C8B-B14F-4D97-AF65-F5344CB8AC3E}">
        <p14:creationId xmlns:p14="http://schemas.microsoft.com/office/powerpoint/2010/main" val="214209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waymo-short">
            <a:hlinkClick r:id="" action="ppaction://media"/>
            <a:extLst>
              <a:ext uri="{FF2B5EF4-FFF2-40B4-BE49-F238E27FC236}">
                <a16:creationId xmlns:a16="http://schemas.microsoft.com/office/drawing/2014/main" id="{9E8AD934-63AA-DF42-BB49-96237ED2C1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9525"/>
            <a:ext cx="9144000" cy="5143500"/>
          </a:xfrm>
          <a:prstGeom prst="rect">
            <a:avLst/>
          </a:prstGeom>
        </p:spPr>
      </p:pic>
    </p:spTree>
    <p:extLst>
      <p:ext uri="{BB962C8B-B14F-4D97-AF65-F5344CB8AC3E}">
        <p14:creationId xmlns:p14="http://schemas.microsoft.com/office/powerpoint/2010/main" val="3728924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3276602" y="1123950"/>
            <a:ext cx="2630807" cy="3657598"/>
          </a:xfrm>
          <a:prstGeom prst="rect">
            <a:avLst/>
          </a:prstGeom>
          <a:noFill/>
        </p:spPr>
      </p:pic>
      <p:sp>
        <p:nvSpPr>
          <p:cNvPr id="2" name="TextBox 1"/>
          <p:cNvSpPr txBox="1"/>
          <p:nvPr/>
        </p:nvSpPr>
        <p:spPr>
          <a:xfrm>
            <a:off x="6628169" y="4835725"/>
            <a:ext cx="2557457" cy="311621"/>
          </a:xfrm>
          <a:prstGeom prst="rect">
            <a:avLst/>
          </a:prstGeom>
          <a:noFill/>
        </p:spPr>
        <p:txBody>
          <a:bodyPr wrap="none" lIns="91436" tIns="45718" rIns="91436" bIns="45718" rtlCol="0">
            <a:spAutoFit/>
          </a:bodyPr>
          <a:lstStyle/>
          <a:p>
            <a:r>
              <a:rPr lang="en-US" sz="1400" dirty="0">
                <a:solidFill>
                  <a:srgbClr val="FF0000"/>
                </a:solidFill>
                <a:latin typeface="Calibri"/>
                <a:cs typeface="Calibri"/>
              </a:rPr>
              <a:t>Demo: HISTORY – MT1950.wmv</a:t>
            </a:r>
          </a:p>
        </p:txBody>
      </p:sp>
    </p:spTree>
    <p:extLst>
      <p:ext uri="{BB962C8B-B14F-4D97-AF65-F5344CB8AC3E}">
        <p14:creationId xmlns:p14="http://schemas.microsoft.com/office/powerpoint/2010/main" val="1011428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short prehistory of AI</a:t>
            </a:r>
          </a:p>
        </p:txBody>
      </p:sp>
      <p:sp>
        <p:nvSpPr>
          <p:cNvPr id="3" name="Content Placeholder 2"/>
          <p:cNvSpPr>
            <a:spLocks noGrp="1"/>
          </p:cNvSpPr>
          <p:nvPr>
            <p:ph idx="1"/>
          </p:nvPr>
        </p:nvSpPr>
        <p:spPr>
          <a:xfrm>
            <a:off x="304800" y="1047753"/>
            <a:ext cx="8534400" cy="3276598"/>
          </a:xfrm>
        </p:spPr>
        <p:txBody>
          <a:bodyPr/>
          <a:lstStyle/>
          <a:p>
            <a:pPr>
              <a:lnSpc>
                <a:spcPct val="90000"/>
              </a:lnSpc>
            </a:pPr>
            <a:r>
              <a:rPr lang="en-US" dirty="0"/>
              <a:t>Prehistory:</a:t>
            </a:r>
          </a:p>
          <a:p>
            <a:pPr lvl="1">
              <a:lnSpc>
                <a:spcPct val="90000"/>
              </a:lnSpc>
            </a:pPr>
            <a:r>
              <a:rPr lang="en-US" b="1" dirty="0">
                <a:solidFill>
                  <a:srgbClr val="CC0000"/>
                </a:solidFill>
              </a:rPr>
              <a:t>Philosophy</a:t>
            </a:r>
            <a:r>
              <a:rPr lang="en-US" dirty="0"/>
              <a:t> (reasoning, planning, learning, science, automation)</a:t>
            </a:r>
          </a:p>
          <a:p>
            <a:pPr lvl="1">
              <a:lnSpc>
                <a:spcPct val="90000"/>
              </a:lnSpc>
            </a:pPr>
            <a:r>
              <a:rPr lang="en-US" b="1" dirty="0">
                <a:solidFill>
                  <a:srgbClr val="CC0000"/>
                </a:solidFill>
              </a:rPr>
              <a:t>Mathematics</a:t>
            </a:r>
            <a:r>
              <a:rPr lang="en-US" dirty="0"/>
              <a:t> (logic, probability, optimization)</a:t>
            </a:r>
          </a:p>
          <a:p>
            <a:pPr lvl="1">
              <a:lnSpc>
                <a:spcPct val="90000"/>
              </a:lnSpc>
            </a:pPr>
            <a:r>
              <a:rPr lang="en-US" b="1" dirty="0">
                <a:solidFill>
                  <a:srgbClr val="CC0000"/>
                </a:solidFill>
              </a:rPr>
              <a:t>Neuroscience</a:t>
            </a:r>
            <a:r>
              <a:rPr lang="en-US" dirty="0"/>
              <a:t> (neurons, adaptation)</a:t>
            </a:r>
          </a:p>
          <a:p>
            <a:pPr lvl="1">
              <a:lnSpc>
                <a:spcPct val="90000"/>
              </a:lnSpc>
            </a:pPr>
            <a:r>
              <a:rPr lang="en-US" b="1" dirty="0">
                <a:solidFill>
                  <a:srgbClr val="CC0000"/>
                </a:solidFill>
              </a:rPr>
              <a:t>Economics</a:t>
            </a:r>
            <a:r>
              <a:rPr lang="en-US" dirty="0"/>
              <a:t> (rationality, game theory)</a:t>
            </a:r>
          </a:p>
          <a:p>
            <a:pPr lvl="1">
              <a:lnSpc>
                <a:spcPct val="90000"/>
              </a:lnSpc>
            </a:pPr>
            <a:r>
              <a:rPr lang="en-US" b="1" dirty="0">
                <a:solidFill>
                  <a:srgbClr val="CC0000"/>
                </a:solidFill>
              </a:rPr>
              <a:t>Control theory </a:t>
            </a:r>
            <a:r>
              <a:rPr lang="en-US" dirty="0"/>
              <a:t>(feedback)</a:t>
            </a:r>
          </a:p>
          <a:p>
            <a:pPr lvl="1">
              <a:lnSpc>
                <a:spcPct val="90000"/>
              </a:lnSpc>
            </a:pPr>
            <a:r>
              <a:rPr lang="en-US" b="1" dirty="0">
                <a:solidFill>
                  <a:srgbClr val="CC0000"/>
                </a:solidFill>
              </a:rPr>
              <a:t>Psychology</a:t>
            </a:r>
            <a:r>
              <a:rPr lang="en-US" dirty="0"/>
              <a:t> (learning, cognitive models)</a:t>
            </a:r>
          </a:p>
          <a:p>
            <a:pPr lvl="1">
              <a:lnSpc>
                <a:spcPct val="90000"/>
              </a:lnSpc>
            </a:pPr>
            <a:r>
              <a:rPr lang="en-US" b="1" dirty="0">
                <a:solidFill>
                  <a:srgbClr val="CC0000"/>
                </a:solidFill>
              </a:rPr>
              <a:t>Linguistics</a:t>
            </a:r>
            <a:r>
              <a:rPr lang="en-US" dirty="0"/>
              <a:t> (grammars, formal representation of meaning)</a:t>
            </a:r>
          </a:p>
        </p:txBody>
      </p:sp>
      <p:sp>
        <p:nvSpPr>
          <p:cNvPr id="4" name="Content Placeholder 2"/>
          <p:cNvSpPr txBox="1">
            <a:spLocks/>
          </p:cNvSpPr>
          <p:nvPr/>
        </p:nvSpPr>
        <p:spPr bwMode="auto">
          <a:xfrm>
            <a:off x="304800" y="3943352"/>
            <a:ext cx="8534400" cy="1295398"/>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a:lnSpc>
                <a:spcPct val="90000"/>
              </a:lnSpc>
            </a:pPr>
            <a:r>
              <a:rPr lang="en-US" dirty="0"/>
              <a:t>Near miss (1842):</a:t>
            </a:r>
          </a:p>
          <a:p>
            <a:pPr lvl="1">
              <a:lnSpc>
                <a:spcPct val="90000"/>
              </a:lnSpc>
            </a:pPr>
            <a:r>
              <a:rPr lang="en-US" dirty="0"/>
              <a:t>Babbage design for universal machine</a:t>
            </a:r>
          </a:p>
          <a:p>
            <a:pPr lvl="1">
              <a:lnSpc>
                <a:spcPct val="90000"/>
              </a:lnSpc>
            </a:pPr>
            <a:r>
              <a:rPr lang="en-US" dirty="0"/>
              <a:t>Lovelace: “a thinking machine” for “all subjects in the universe.” </a:t>
            </a:r>
          </a:p>
        </p:txBody>
      </p:sp>
      <p:sp>
        <p:nvSpPr>
          <p:cNvPr id="5" name="TextBox 4">
            <a:extLst>
              <a:ext uri="{FF2B5EF4-FFF2-40B4-BE49-F238E27FC236}">
                <a16:creationId xmlns:a16="http://schemas.microsoft.com/office/drawing/2014/main" id="{7ACAA6E4-FE7B-5648-A4C3-28F44ABDF8CC}"/>
              </a:ext>
            </a:extLst>
          </p:cNvPr>
          <p:cNvSpPr txBox="1"/>
          <p:nvPr/>
        </p:nvSpPr>
        <p:spPr>
          <a:xfrm>
            <a:off x="914400" y="1895388"/>
            <a:ext cx="7467600" cy="1200329"/>
          </a:xfrm>
          <a:prstGeom prst="rect">
            <a:avLst/>
          </a:prstGeom>
          <a:solidFill>
            <a:schemeClr val="bg1"/>
          </a:solidFill>
          <a:ln w="76200">
            <a:solidFill>
              <a:srgbClr val="C00000"/>
            </a:solidFill>
          </a:ln>
        </p:spPr>
        <p:txBody>
          <a:bodyPr wrap="square" rtlCol="0">
            <a:spAutoFit/>
          </a:bodyPr>
          <a:lstStyle/>
          <a:p>
            <a:r>
              <a:rPr lang="en-GB" dirty="0"/>
              <a:t>Aristotle: For if every instrument could accomplish its own work, obeying or anticipating the will of others . . . if, in like manner, the shuttle would weave and the plectrum touch the lyre without a hand to guide them, chief workmen would not want servants, nor masters slaves</a:t>
            </a:r>
            <a:r>
              <a:rPr lang="en-US" dirty="0"/>
              <a:t> </a:t>
            </a:r>
            <a:endParaRPr lang="en-US" dirty="0">
              <a:latin typeface="Calibri"/>
              <a:cs typeface="Calibri"/>
            </a:endParaRPr>
          </a:p>
        </p:txBody>
      </p:sp>
    </p:spTree>
    <p:extLst>
      <p:ext uri="{BB962C8B-B14F-4D97-AF65-F5344CB8AC3E}">
        <p14:creationId xmlns:p14="http://schemas.microsoft.com/office/powerpoint/2010/main" val="320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14898" y="977240"/>
            <a:ext cx="6913418" cy="3039341"/>
          </a:xfrm>
        </p:spPr>
        <p:txBody>
          <a:bodyPr>
            <a:normAutofit/>
          </a:bodyPr>
          <a:lstStyle/>
          <a:p>
            <a:pPr marL="18287" indent="0">
              <a:buNone/>
            </a:pPr>
            <a:r>
              <a:rPr lang="en-US" dirty="0"/>
              <a:t>“An attempt will be made to find how to make machines use language, form abstractions and concepts, solve kinds of problems now reserved for humans, and improve themselves. </a:t>
            </a:r>
            <a:r>
              <a:rPr lang="en-US" b="1" i="1" dirty="0">
                <a:solidFill>
                  <a:srgbClr val="CC0000"/>
                </a:solidFill>
              </a:rPr>
              <a:t>We think that a significant advance can be made if we work on it together for a summer.”</a:t>
            </a:r>
          </a:p>
        </p:txBody>
      </p:sp>
      <p:pic>
        <p:nvPicPr>
          <p:cNvPr id="4" name="Picture 3"/>
          <p:cNvPicPr>
            <a:picLocks noChangeAspect="1"/>
          </p:cNvPicPr>
          <p:nvPr/>
        </p:nvPicPr>
        <p:blipFill>
          <a:blip r:embed="rId2"/>
          <a:stretch>
            <a:fillRect/>
          </a:stretch>
        </p:blipFill>
        <p:spPr>
          <a:xfrm>
            <a:off x="0" y="738868"/>
            <a:ext cx="1371600" cy="1737632"/>
          </a:xfrm>
          <a:prstGeom prst="rect">
            <a:avLst/>
          </a:prstGeom>
        </p:spPr>
      </p:pic>
      <p:pic>
        <p:nvPicPr>
          <p:cNvPr id="5" name="Picture 4"/>
          <p:cNvPicPr>
            <a:picLocks noChangeAspect="1"/>
          </p:cNvPicPr>
          <p:nvPr/>
        </p:nvPicPr>
        <p:blipFill>
          <a:blip r:embed="rId3"/>
          <a:stretch>
            <a:fillRect/>
          </a:stretch>
        </p:blipFill>
        <p:spPr>
          <a:xfrm>
            <a:off x="1" y="2566990"/>
            <a:ext cx="1373342" cy="1610405"/>
          </a:xfrm>
          <a:prstGeom prst="rect">
            <a:avLst/>
          </a:prstGeom>
        </p:spPr>
      </p:pic>
      <p:sp>
        <p:nvSpPr>
          <p:cNvPr id="3" name="TextBox 2"/>
          <p:cNvSpPr txBox="1"/>
          <p:nvPr/>
        </p:nvSpPr>
        <p:spPr>
          <a:xfrm>
            <a:off x="2209800" y="3409952"/>
            <a:ext cx="6934200" cy="830997"/>
          </a:xfrm>
          <a:prstGeom prst="rect">
            <a:avLst/>
          </a:prstGeom>
          <a:noFill/>
        </p:spPr>
        <p:txBody>
          <a:bodyPr wrap="square" lIns="91436" tIns="45718" rIns="91436" bIns="45718" rtlCol="0">
            <a:spAutoFit/>
          </a:bodyPr>
          <a:lstStyle/>
          <a:p>
            <a:r>
              <a:rPr lang="en-US" sz="2400" b="1" dirty="0">
                <a:solidFill>
                  <a:srgbClr val="008000"/>
                </a:solidFill>
              </a:rPr>
              <a:t>John McCarthy and Claude Shannon</a:t>
            </a:r>
          </a:p>
          <a:p>
            <a:r>
              <a:rPr lang="en-US" sz="2400" b="1" dirty="0">
                <a:solidFill>
                  <a:srgbClr val="008000"/>
                </a:solidFill>
              </a:rPr>
              <a:t>Dartmouth Workshop Proposal</a:t>
            </a:r>
          </a:p>
        </p:txBody>
      </p:sp>
      <p:sp>
        <p:nvSpPr>
          <p:cNvPr id="6" name="Title 1"/>
          <p:cNvSpPr>
            <a:spLocks noGrp="1"/>
          </p:cNvSpPr>
          <p:nvPr>
            <p:ph type="title"/>
          </p:nvPr>
        </p:nvSpPr>
        <p:spPr>
          <a:xfrm>
            <a:off x="0" y="-19050"/>
            <a:ext cx="9144000" cy="857250"/>
          </a:xfrm>
        </p:spPr>
        <p:txBody>
          <a:bodyPr/>
          <a:lstStyle/>
          <a:p>
            <a:r>
              <a:rPr lang="en-US" dirty="0"/>
              <a:t>AI’s official birth: Dartmouth, 1956</a:t>
            </a:r>
          </a:p>
        </p:txBody>
      </p:sp>
    </p:spTree>
    <p:extLst>
      <p:ext uri="{BB962C8B-B14F-4D97-AF65-F5344CB8AC3E}">
        <p14:creationId xmlns:p14="http://schemas.microsoft.com/office/powerpoint/2010/main" val="2158215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NOVA Excerpt -- AI Histo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1" y="0"/>
            <a:ext cx="6857996" cy="5143500"/>
          </a:xfrm>
          <a:prstGeom prst="rect">
            <a:avLst/>
          </a:prstGeom>
        </p:spPr>
      </p:pic>
    </p:spTree>
    <p:extLst>
      <p:ext uri="{BB962C8B-B14F-4D97-AF65-F5344CB8AC3E}">
        <p14:creationId xmlns:p14="http://schemas.microsoft.com/office/powerpoint/2010/main" val="2200894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2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type="body" idx="1"/>
          </p:nvPr>
        </p:nvSpPr>
        <p:spPr>
          <a:xfrm>
            <a:off x="457200" y="933450"/>
            <a:ext cx="5181600" cy="40767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chess, checkers (RL), theorem proving</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2012: Statistical approaches + subfield expertise </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lvl="1" eaLnBrk="1" hangingPunct="1">
              <a:lnSpc>
                <a:spcPct val="80000"/>
              </a:lnSpc>
            </a:pPr>
            <a:endParaRPr lang="en-US" sz="700" dirty="0"/>
          </a:p>
          <a:p>
            <a:pPr eaLnBrk="1" hangingPunct="1">
              <a:lnSpc>
                <a:spcPct val="80000"/>
              </a:lnSpc>
            </a:pPr>
            <a:r>
              <a:rPr lang="en-US" sz="1400" dirty="0"/>
              <a:t>2012— ___: Excitement: Look, Ma, no hands again?</a:t>
            </a:r>
            <a:endParaRPr lang="en-US" sz="1400" dirty="0">
              <a:sym typeface="Wingdings" pitchFamily="2" charset="2"/>
            </a:endParaRPr>
          </a:p>
          <a:p>
            <a:pPr lvl="1" eaLnBrk="1" hangingPunct="1">
              <a:lnSpc>
                <a:spcPct val="80000"/>
              </a:lnSpc>
            </a:pPr>
            <a:r>
              <a:rPr lang="en-US" sz="1100" dirty="0">
                <a:sym typeface="Wingdings" pitchFamily="2" charset="2"/>
              </a:rPr>
              <a:t>Big data, big compute, deep learning</a:t>
            </a:r>
          </a:p>
          <a:p>
            <a:pPr lvl="1" eaLnBrk="1" hangingPunct="1">
              <a:lnSpc>
                <a:spcPct val="80000"/>
              </a:lnSpc>
            </a:pPr>
            <a:r>
              <a:rPr lang="en-US" sz="1100" dirty="0">
                <a:sym typeface="Wingdings" pitchFamily="2" charset="2"/>
              </a:rPr>
              <a:t>AI used in many industries</a:t>
            </a:r>
          </a:p>
          <a:p>
            <a:pPr lvl="1" eaLnBrk="1" hangingPunct="1">
              <a:lnSpc>
                <a:spcPct val="80000"/>
              </a:lnSpc>
            </a:pPr>
            <a:endParaRPr lang="en-US" sz="1100" dirty="0"/>
          </a:p>
        </p:txBody>
      </p:sp>
      <p:pic>
        <p:nvPicPr>
          <p:cNvPr id="4" name="Picture 1" descr="C:\Temp\ketrina\HistoryOfAI.png"/>
          <p:cNvPicPr>
            <a:picLocks noChangeAspect="1" noChangeArrowheads="1"/>
          </p:cNvPicPr>
          <p:nvPr/>
        </p:nvPicPr>
        <p:blipFill>
          <a:blip r:embed="rId2" cstate="print"/>
          <a:srcRect/>
          <a:stretch>
            <a:fillRect/>
          </a:stretch>
        </p:blipFill>
        <p:spPr bwMode="auto">
          <a:xfrm>
            <a:off x="5598792" y="1047749"/>
            <a:ext cx="2630808" cy="3657601"/>
          </a:xfrm>
          <a:prstGeom prst="rect">
            <a:avLst/>
          </a:prstGeom>
          <a:noFill/>
        </p:spPr>
      </p:pic>
    </p:spTree>
    <p:extLst>
      <p:ext uri="{BB962C8B-B14F-4D97-AF65-F5344CB8AC3E}">
        <p14:creationId xmlns:p14="http://schemas.microsoft.com/office/powerpoint/2010/main" val="7017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9347">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934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dirty="0"/>
              <a:t>AI as 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sensors, actuators, and environment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many problem types</a:t>
            </a:r>
          </a:p>
          <a:p>
            <a:pPr marL="629825" lvl="1" indent="-257168">
              <a:lnSpc>
                <a:spcPct val="80000"/>
              </a:lnSpc>
              <a:spcBef>
                <a:spcPts val="554"/>
              </a:spcBef>
              <a:buSzPct val="100000"/>
            </a:pPr>
            <a:r>
              <a:rPr lang="en-US" sz="1600" dirty="0">
                <a:cs typeface="Arial" charset="0"/>
              </a:rPr>
              <a:t>Learning to choose and apply the technique appropriate for each problem</a:t>
            </a:r>
            <a:endParaRPr lang="en-US" sz="1600" dirty="0"/>
          </a:p>
        </p:txBody>
      </p:sp>
      <p:grpSp>
        <p:nvGrpSpPr>
          <p:cNvPr id="3" name="Group 2"/>
          <p:cNvGrpSpPr/>
          <p:nvPr/>
        </p:nvGrpSpPr>
        <p:grpSpPr>
          <a:xfrm>
            <a:off x="0" y="1657350"/>
            <a:ext cx="9144000" cy="3423536"/>
            <a:chOff x="0" y="1657350"/>
            <a:chExt cx="9144000" cy="3423536"/>
          </a:xfrm>
        </p:grpSpPr>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564731"/>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652428"/>
                <a:ext cx="476250" cy="342900"/>
                <a:chOff x="0" y="-81"/>
                <a:chExt cx="400" cy="288"/>
              </a:xfrm>
            </p:grpSpPr>
            <p:sp>
              <p:nvSpPr>
                <p:cNvPr id="23" name="AutoShape 11"/>
                <p:cNvSpPr>
                  <a:spLocks/>
                </p:cNvSpPr>
                <p:nvPr/>
              </p:nvSpPr>
              <p:spPr bwMode="auto">
                <a:xfrm>
                  <a:off x="0" y="-81"/>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29"/>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333750"/>
                <a:ext cx="1104900" cy="1059657"/>
                <a:chOff x="32" y="-62"/>
                <a:chExt cx="928" cy="890"/>
              </a:xfrm>
            </p:grpSpPr>
            <p:sp>
              <p:nvSpPr>
                <p:cNvPr id="26" name="Rectangle 14"/>
                <p:cNvSpPr>
                  <a:spLocks/>
                </p:cNvSpPr>
                <p:nvPr/>
              </p:nvSpPr>
              <p:spPr bwMode="auto">
                <a:xfrm>
                  <a:off x="84" y="-62"/>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580"/>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437334"/>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448050"/>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35" name="Picture 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86400" y="1657350"/>
              <a:ext cx="3429000" cy="1518952"/>
            </a:xfrm>
            <a:prstGeom prst="rect">
              <a:avLst/>
            </a:prstGeom>
            <a:noFill/>
            <a:ln w="12700">
              <a:noFill/>
              <a:miter lim="800000"/>
              <a:headEnd/>
              <a:tailEnd/>
            </a:ln>
          </p:spPr>
        </p:pic>
        <p:sp>
          <p:nvSpPr>
            <p:cNvPr id="36" name="Text Box 4"/>
            <p:cNvSpPr txBox="1">
              <a:spLocks noChangeArrowheads="1"/>
            </p:cNvSpPr>
            <p:nvPr/>
          </p:nvSpPr>
          <p:spPr bwMode="auto">
            <a:xfrm>
              <a:off x="0" y="4857750"/>
              <a:ext cx="9144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grpSp>
      <p:cxnSp>
        <p:nvCxnSpPr>
          <p:cNvPr id="4" name="Straight Connector 3">
            <a:extLst>
              <a:ext uri="{FF2B5EF4-FFF2-40B4-BE49-F238E27FC236}">
                <a16:creationId xmlns:a16="http://schemas.microsoft.com/office/drawing/2014/main" id="{7A075C42-6234-7D47-8AAC-9347513627AA}"/>
              </a:ext>
            </a:extLst>
          </p:cNvPr>
          <p:cNvCxnSpPr>
            <a:cxnSpLocks/>
          </p:cNvCxnSpPr>
          <p:nvPr/>
        </p:nvCxnSpPr>
        <p:spPr>
          <a:xfrm>
            <a:off x="3810000" y="1895128"/>
            <a:ext cx="76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EE9EAA-DE60-B44A-93BD-ED9440160E92}"/>
              </a:ext>
            </a:extLst>
          </p:cNvPr>
          <p:cNvCxnSpPr>
            <a:cxnSpLocks/>
          </p:cNvCxnSpPr>
          <p:nvPr/>
        </p:nvCxnSpPr>
        <p:spPr>
          <a:xfrm>
            <a:off x="4572000" y="1895128"/>
            <a:ext cx="2286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ABD553-C530-2248-B56E-ADE50B33AE1F}"/>
              </a:ext>
            </a:extLst>
          </p:cNvPr>
          <p:cNvCxnSpPr/>
          <p:nvPr/>
        </p:nvCxnSpPr>
        <p:spPr>
          <a:xfrm>
            <a:off x="762000" y="2114550"/>
            <a:ext cx="76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2FCFA6-7277-8147-B4D1-B72578E156D2}"/>
              </a:ext>
            </a:extLst>
          </p:cNvPr>
          <p:cNvCxnSpPr>
            <a:cxnSpLocks/>
          </p:cNvCxnSpPr>
          <p:nvPr/>
        </p:nvCxnSpPr>
        <p:spPr>
          <a:xfrm>
            <a:off x="1524000" y="2114550"/>
            <a:ext cx="5334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052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2765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9"/>
                                          </p:stCondLst>
                                        </p:cTn>
                                        <p:tgtEl>
                                          <p:spTgt spid="2765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9"/>
                                          </p:stCondLst>
                                        </p:cTn>
                                        <p:tgtEl>
                                          <p:spTgt spid="27653">
                                            <p:txEl>
                                              <p:pRg st="3" end="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9"/>
                                          </p:stCondLst>
                                        </p:cTn>
                                        <p:tgtEl>
                                          <p:spTgt spid="27653">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uiExpand="1" build="p" bldLvl="5" autoUpdateAnimBg="0"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Course Information</a:t>
            </a:r>
          </a:p>
        </p:txBody>
      </p:sp>
      <p:sp>
        <p:nvSpPr>
          <p:cNvPr id="6147" name="Rectangle 3"/>
          <p:cNvSpPr>
            <a:spLocks noGrp="1" noChangeArrowheads="1"/>
          </p:cNvSpPr>
          <p:nvPr>
            <p:ph type="body" idx="1"/>
          </p:nvPr>
        </p:nvSpPr>
        <p:spPr>
          <a:xfrm>
            <a:off x="4648200" y="1000125"/>
            <a:ext cx="4572000" cy="3962400"/>
          </a:xfrm>
        </p:spPr>
        <p:txBody>
          <a:bodyPr/>
          <a:lstStyle/>
          <a:p>
            <a:pPr eaLnBrk="1" hangingPunct="1">
              <a:lnSpc>
                <a:spcPct val="90000"/>
              </a:lnSpc>
            </a:pPr>
            <a:r>
              <a:rPr lang="en-US" sz="2000" dirty="0"/>
              <a:t>Communication:</a:t>
            </a:r>
          </a:p>
          <a:p>
            <a:pPr lvl="1" eaLnBrk="1" hangingPunct="1">
              <a:lnSpc>
                <a:spcPct val="90000"/>
              </a:lnSpc>
            </a:pPr>
            <a:r>
              <a:rPr lang="en-US" sz="1800" dirty="0"/>
              <a:t>Announcements, questions on Piazza</a:t>
            </a:r>
          </a:p>
          <a:p>
            <a:pPr lvl="1" eaLnBrk="1" hangingPunct="1">
              <a:lnSpc>
                <a:spcPct val="90000"/>
              </a:lnSpc>
            </a:pPr>
            <a:r>
              <a:rPr lang="en-US" sz="1800" dirty="0"/>
              <a:t>Staff email: </a:t>
            </a:r>
            <a:r>
              <a:rPr lang="en-US" sz="1800" dirty="0">
                <a:hlinkClick r:id="rId3"/>
              </a:rPr>
              <a:t>cs188@berkeley.edu</a:t>
            </a:r>
            <a:endParaRPr lang="en-US" sz="1800" dirty="0"/>
          </a:p>
          <a:p>
            <a:pPr lvl="1" eaLnBrk="1" hangingPunct="1">
              <a:lnSpc>
                <a:spcPct val="90000"/>
              </a:lnSpc>
            </a:pPr>
            <a:r>
              <a:rPr lang="en-US" sz="1800" dirty="0"/>
              <a:t>Office hours:</a:t>
            </a:r>
          </a:p>
          <a:p>
            <a:pPr lvl="2" eaLnBrk="1" hangingPunct="1">
              <a:lnSpc>
                <a:spcPct val="90000"/>
              </a:lnSpc>
            </a:pPr>
            <a:r>
              <a:rPr lang="en-US" sz="1500" dirty="0"/>
              <a:t>Stuart: Monday 9-10.30, Thursday 1-2</a:t>
            </a:r>
            <a:endParaRPr lang="en-US" sz="1500" dirty="0">
              <a:solidFill>
                <a:srgbClr val="FF6600"/>
              </a:solidFill>
            </a:endParaRPr>
          </a:p>
          <a:p>
            <a:pPr lvl="2" eaLnBrk="1" hangingPunct="1">
              <a:lnSpc>
                <a:spcPct val="90000"/>
              </a:lnSpc>
            </a:pPr>
            <a:r>
              <a:rPr lang="en-US" sz="1500" dirty="0"/>
              <a:t>Dawn: Tuesday 4-5pm </a:t>
            </a:r>
            <a:r>
              <a:rPr lang="en-US" sz="1500" dirty="0">
                <a:solidFill>
                  <a:srgbClr val="FF0000"/>
                </a:solidFill>
              </a:rPr>
              <a:t>from March 15</a:t>
            </a:r>
          </a:p>
          <a:p>
            <a:pPr lvl="1" eaLnBrk="1" hangingPunct="1">
              <a:lnSpc>
                <a:spcPct val="90000"/>
              </a:lnSpc>
            </a:pPr>
            <a:r>
              <a:rPr lang="en-US" dirty="0"/>
              <a:t>Sections start next week</a:t>
            </a:r>
            <a:endParaRPr lang="en-US" sz="1800" dirty="0"/>
          </a:p>
          <a:p>
            <a:pPr eaLnBrk="1" hangingPunct="1">
              <a:lnSpc>
                <a:spcPct val="90000"/>
              </a:lnSpc>
            </a:pPr>
            <a:r>
              <a:rPr lang="en-US" sz="2000" dirty="0"/>
              <a:t>Work:</a:t>
            </a:r>
          </a:p>
          <a:p>
            <a:pPr lvl="1" eaLnBrk="1" hangingPunct="1">
              <a:lnSpc>
                <a:spcPct val="90000"/>
              </a:lnSpc>
            </a:pPr>
            <a:r>
              <a:rPr lang="en-US" sz="1700" dirty="0"/>
              <a:t>Projects (25%), homework (10% + 10%)</a:t>
            </a:r>
          </a:p>
          <a:p>
            <a:pPr lvl="2" eaLnBrk="1" hangingPunct="1">
              <a:lnSpc>
                <a:spcPct val="90000"/>
              </a:lnSpc>
            </a:pPr>
            <a:r>
              <a:rPr lang="en-US" sz="1400" b="1" dirty="0">
                <a:solidFill>
                  <a:srgbClr val="D500D6"/>
                </a:solidFill>
              </a:rPr>
              <a:t>P0 (Python) due 1/22, HW0 (math) due 1/25</a:t>
            </a:r>
          </a:p>
          <a:p>
            <a:pPr lvl="1" eaLnBrk="1" hangingPunct="1">
              <a:lnSpc>
                <a:spcPct val="90000"/>
              </a:lnSpc>
            </a:pPr>
            <a:r>
              <a:rPr lang="en-US" sz="1700" dirty="0"/>
              <a:t>Midterm (20%), final (35%)</a:t>
            </a:r>
          </a:p>
          <a:p>
            <a:pPr lvl="1" eaLnBrk="1" hangingPunct="1">
              <a:lnSpc>
                <a:spcPct val="90000"/>
              </a:lnSpc>
            </a:pPr>
            <a:r>
              <a:rPr lang="en-US" sz="1700" dirty="0"/>
              <a:t>Participation up to 1% extra (</a:t>
            </a:r>
            <a:r>
              <a:rPr lang="en-US" sz="1700" b="1" u="sng" dirty="0">
                <a:solidFill>
                  <a:srgbClr val="FF0000"/>
                </a:solidFill>
                <a:effectLst>
                  <a:glow rad="127000">
                    <a:srgbClr val="FFFF00"/>
                  </a:glow>
                </a:effectLst>
              </a:rPr>
              <a:t>be nice!</a:t>
            </a:r>
            <a:r>
              <a:rPr lang="en-US" sz="1700" dirty="0"/>
              <a:t>)</a:t>
            </a:r>
          </a:p>
          <a:p>
            <a:pPr lvl="1" eaLnBrk="1" hangingPunct="1">
              <a:lnSpc>
                <a:spcPct val="90000"/>
              </a:lnSpc>
            </a:pPr>
            <a:r>
              <a:rPr lang="en-US" sz="1600" dirty="0">
                <a:solidFill>
                  <a:srgbClr val="FF0000"/>
                </a:solidFill>
              </a:rPr>
              <a:t>Fixed grading scale </a:t>
            </a:r>
            <a:r>
              <a:rPr lang="en-US" sz="1600" dirty="0"/>
              <a:t>(85% A, 80% A-, etc.)</a:t>
            </a:r>
          </a:p>
          <a:p>
            <a:pPr lvl="1" eaLnBrk="1" hangingPunct="1">
              <a:lnSpc>
                <a:spcPct val="90000"/>
              </a:lnSpc>
            </a:pPr>
            <a:endParaRPr lang="en-US" sz="1700" dirty="0"/>
          </a:p>
          <a:p>
            <a:pPr lvl="1" eaLnBrk="1" hangingPunct="1">
              <a:lnSpc>
                <a:spcPct val="90000"/>
              </a:lnSpc>
            </a:pPr>
            <a:endParaRPr lang="en-US" sz="1500" dirty="0"/>
          </a:p>
        </p:txBody>
      </p:sp>
      <p:sp>
        <p:nvSpPr>
          <p:cNvPr id="6" name="Text Box 4">
            <a:extLst>
              <a:ext uri="{FF2B5EF4-FFF2-40B4-BE49-F238E27FC236}">
                <a16:creationId xmlns:a16="http://schemas.microsoft.com/office/drawing/2014/main" id="{9272A936-E068-CD45-97D0-4D98DB8A0FB7}"/>
              </a:ext>
            </a:extLst>
          </p:cNvPr>
          <p:cNvSpPr txBox="1">
            <a:spLocks noChangeArrowheads="1"/>
          </p:cNvSpPr>
          <p:nvPr/>
        </p:nvSpPr>
        <p:spPr bwMode="auto">
          <a:xfrm>
            <a:off x="152400" y="1220497"/>
            <a:ext cx="4114800" cy="377024"/>
          </a:xfrm>
          <a:prstGeom prst="rect">
            <a:avLst/>
          </a:prstGeom>
          <a:noFill/>
          <a:ln w="9525">
            <a:noFill/>
            <a:miter lim="800000"/>
            <a:headEnd/>
            <a:tailEnd/>
          </a:ln>
        </p:spPr>
        <p:txBody>
          <a:bodyPr wrap="square" lIns="68579" tIns="34289" rIns="68579" bIns="34289">
            <a:spAutoFit/>
          </a:bodyPr>
          <a:lstStyle/>
          <a:p>
            <a:pPr algn="ctr">
              <a:spcBef>
                <a:spcPct val="20000"/>
              </a:spcBef>
              <a:buClr>
                <a:schemeClr val="accent2"/>
              </a:buClr>
              <a:buFont typeface="Wingdings" pitchFamily="2" charset="2"/>
              <a:buNone/>
            </a:pPr>
            <a:r>
              <a:rPr lang="en-US" sz="2000" dirty="0">
                <a:solidFill>
                  <a:schemeClr val="accent2"/>
                </a:solidFill>
                <a:latin typeface="Calibri" pitchFamily="34" charset="0"/>
                <a:hlinkClick r:id="rId4"/>
              </a:rPr>
              <a:t>http://inst.cs.berkeley.edu/~cs188</a:t>
            </a:r>
            <a:r>
              <a:rPr lang="en-US" sz="2000" dirty="0">
                <a:solidFill>
                  <a:schemeClr val="accent2"/>
                </a:solidFill>
                <a:latin typeface="Calibri" pitchFamily="34" charset="0"/>
              </a:rPr>
              <a:t> </a:t>
            </a:r>
            <a:endParaRPr lang="en-US" sz="2000" dirty="0">
              <a:latin typeface="Calibri" pitchFamily="34" charset="0"/>
            </a:endParaRPr>
          </a:p>
        </p:txBody>
      </p:sp>
      <p:pic>
        <p:nvPicPr>
          <p:cNvPr id="3" name="Picture 2">
            <a:extLst>
              <a:ext uri="{FF2B5EF4-FFF2-40B4-BE49-F238E27FC236}">
                <a16:creationId xmlns:a16="http://schemas.microsoft.com/office/drawing/2014/main" id="{5DE7F6C5-B1A8-FE46-B6E7-5FC015AB01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976" y="1733550"/>
            <a:ext cx="4503696" cy="2995815"/>
          </a:xfrm>
          <a:prstGeom prst="rect">
            <a:avLst/>
          </a:prstGeom>
        </p:spPr>
      </p:pic>
    </p:spTree>
    <p:extLst>
      <p:ext uri="{BB962C8B-B14F-4D97-AF65-F5344CB8AC3E}">
        <p14:creationId xmlns:p14="http://schemas.microsoft.com/office/powerpoint/2010/main" val="41109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4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4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table tennis?</a:t>
            </a:r>
          </a:p>
          <a:p>
            <a:pPr eaLnBrk="1" hangingPunct="1">
              <a:lnSpc>
                <a:spcPct val="80000"/>
              </a:lnSpc>
            </a:pPr>
            <a:r>
              <a:rPr lang="en-US" sz="1500" dirty="0"/>
              <a:t>Play a decent game of Jeopardy?</a:t>
            </a:r>
          </a:p>
          <a:p>
            <a:pPr eaLnBrk="1" hangingPunct="1">
              <a:lnSpc>
                <a:spcPct val="80000"/>
              </a:lnSpc>
            </a:pPr>
            <a:r>
              <a:rPr lang="en-US" sz="1500" dirty="0"/>
              <a:t>Drive safely along a curving mountain road?</a:t>
            </a:r>
          </a:p>
          <a:p>
            <a:pPr eaLnBrk="1" hangingPunct="1">
              <a:lnSpc>
                <a:spcPct val="80000"/>
              </a:lnSpc>
            </a:pPr>
            <a:r>
              <a:rPr lang="en-US" sz="1500" dirty="0"/>
              <a:t>Drive safely along Telegraph Avenue?</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Berkeley Bowl?</a:t>
            </a:r>
          </a:p>
          <a:p>
            <a:pPr eaLnBrk="1" hangingPunct="1">
              <a:lnSpc>
                <a:spcPct val="80000"/>
              </a:lnSpc>
            </a:pPr>
            <a:r>
              <a:rPr lang="en-US" sz="1500" dirty="0"/>
              <a:t>Discover and prove a new mathematical theorem?</a:t>
            </a:r>
          </a:p>
          <a:p>
            <a:pPr eaLnBrk="1" hangingPunct="1">
              <a:lnSpc>
                <a:spcPct val="80000"/>
              </a:lnSpc>
            </a:pPr>
            <a:r>
              <a:rPr lang="en-US" sz="1500" dirty="0"/>
              <a:t>Converse successfully with another person for an hour?</a:t>
            </a:r>
          </a:p>
          <a:p>
            <a:pPr eaLnBrk="1" hangingPunct="1">
              <a:lnSpc>
                <a:spcPct val="80000"/>
              </a:lnSpc>
            </a:pPr>
            <a:r>
              <a:rPr lang="en-US" sz="1500" dirty="0"/>
              <a:t>Perform a surgical operation?</a:t>
            </a:r>
          </a:p>
          <a:p>
            <a:pPr eaLnBrk="1" hangingPunct="1">
              <a:lnSpc>
                <a:spcPct val="80000"/>
              </a:lnSpc>
            </a:pPr>
            <a:r>
              <a:rPr lang="en-US" sz="1500" dirty="0"/>
              <a:t>Translate spoken Chinese into spoken English in real time?</a:t>
            </a:r>
          </a:p>
          <a:p>
            <a:pPr eaLnBrk="1" hangingPunct="1">
              <a:lnSpc>
                <a:spcPct val="80000"/>
              </a:lnSpc>
            </a:pPr>
            <a:r>
              <a:rPr lang="en-US" sz="1500" dirty="0"/>
              <a:t>Fold the laundry and put away the dishes?</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576152"/>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93833" y="1733550"/>
            <a:ext cx="3069167" cy="2209800"/>
          </a:xfrm>
          <a:prstGeom prst="rect">
            <a:avLst/>
          </a:prstGeom>
          <a:noFill/>
          <a:ln w="9525">
            <a:noFill/>
            <a:miter lim="800000"/>
            <a:headEnd/>
            <a:tailEnd/>
          </a:ln>
          <a:effectLst/>
        </p:spPr>
      </p:pic>
      <p:grpSp>
        <p:nvGrpSpPr>
          <p:cNvPr id="27" name="Group 23">
            <a:extLst>
              <a:ext uri="{FF2B5EF4-FFF2-40B4-BE49-F238E27FC236}">
                <a16:creationId xmlns:a16="http://schemas.microsoft.com/office/drawing/2014/main" id="{1A99008E-0CD4-764A-BA64-7B980EDC28B4}"/>
              </a:ext>
            </a:extLst>
          </p:cNvPr>
          <p:cNvGrpSpPr>
            <a:grpSpLocks/>
          </p:cNvGrpSpPr>
          <p:nvPr/>
        </p:nvGrpSpPr>
        <p:grpSpPr bwMode="auto">
          <a:xfrm>
            <a:off x="609600" y="3798921"/>
            <a:ext cx="228600" cy="171450"/>
            <a:chOff x="4896" y="2256"/>
            <a:chExt cx="432" cy="816"/>
          </a:xfrm>
        </p:grpSpPr>
        <p:sp>
          <p:nvSpPr>
            <p:cNvPr id="28" name="Freeform 24">
              <a:extLst>
                <a:ext uri="{FF2B5EF4-FFF2-40B4-BE49-F238E27FC236}">
                  <a16:creationId xmlns:a16="http://schemas.microsoft.com/office/drawing/2014/main" id="{7BCA7538-D882-EA4B-8776-0DE282D8BE08}"/>
                </a:ext>
              </a:extLst>
            </p:cNvPr>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29" name="Freeform 25">
              <a:extLst>
                <a:ext uri="{FF2B5EF4-FFF2-40B4-BE49-F238E27FC236}">
                  <a16:creationId xmlns:a16="http://schemas.microsoft.com/office/drawing/2014/main" id="{28D30A42-9913-8D4A-AD36-F4BFC31EAD91}"/>
                </a:ext>
              </a:extLst>
            </p:cNvPr>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5" name="Freeform 13">
            <a:extLst>
              <a:ext uri="{FF2B5EF4-FFF2-40B4-BE49-F238E27FC236}">
                <a16:creationId xmlns:a16="http://schemas.microsoft.com/office/drawing/2014/main" id="{6D7C98C9-B036-1040-BE7B-036F99867A2A}"/>
              </a:ext>
            </a:extLst>
          </p:cNvPr>
          <p:cNvSpPr>
            <a:spLocks/>
          </p:cNvSpPr>
          <p:nvPr/>
        </p:nvSpPr>
        <p:spPr bwMode="auto">
          <a:xfrm>
            <a:off x="638770" y="2211615"/>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Tree>
    <p:extLst>
      <p:ext uri="{BB962C8B-B14F-4D97-AF65-F5344CB8AC3E}">
        <p14:creationId xmlns:p14="http://schemas.microsoft.com/office/powerpoint/2010/main" val="305678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417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2"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type="body" idx="1"/>
          </p:nvPr>
        </p:nvSpPr>
        <p:spPr>
          <a:xfrm>
            <a:off x="408040" y="845820"/>
            <a:ext cx="5078359" cy="1984531"/>
          </a:xfrm>
        </p:spPr>
        <p:txBody>
          <a:bodyPr/>
          <a:lstStyle/>
          <a:p>
            <a:pPr marL="0" indent="0" eaLnBrk="1" hangingPunct="1">
              <a:lnSpc>
                <a:spcPct val="80000"/>
              </a:lnSpc>
              <a:buNone/>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a:p>
            <a:pPr marL="0" indent="0" algn="r" eaLnBrk="1" hangingPunct="1">
              <a:lnSpc>
                <a:spcPct val="80000"/>
              </a:lnSpc>
              <a:buNone/>
            </a:pPr>
            <a:r>
              <a:rPr lang="en-US" sz="1600" dirty="0">
                <a:solidFill>
                  <a:srgbClr val="008000"/>
                </a:solidFill>
              </a:rPr>
              <a:t>[</a:t>
            </a:r>
            <a:r>
              <a:rPr lang="en-US" sz="1600" dirty="0" err="1">
                <a:solidFill>
                  <a:srgbClr val="008000"/>
                </a:solidFill>
              </a:rPr>
              <a:t>Schank</a:t>
            </a:r>
            <a:r>
              <a:rPr lang="en-US" sz="1600" dirty="0">
                <a:solidFill>
                  <a:srgbClr val="008000"/>
                </a:solidFill>
              </a:rPr>
              <a:t>, Tale-Spin, 1984]</a:t>
            </a:r>
          </a:p>
          <a:p>
            <a:pPr marL="0" indent="0" eaLnBrk="1" hangingPunct="1">
              <a:lnSpc>
                <a:spcPct val="80000"/>
              </a:lnSpc>
              <a:buNone/>
            </a:pPr>
            <a:endParaRPr lang="en-US" sz="2000" dirty="0"/>
          </a:p>
        </p:txBody>
      </p:sp>
      <p:grpSp>
        <p:nvGrpSpPr>
          <p:cNvPr id="5" name="Group 4">
            <a:extLst>
              <a:ext uri="{FF2B5EF4-FFF2-40B4-BE49-F238E27FC236}">
                <a16:creationId xmlns:a16="http://schemas.microsoft.com/office/drawing/2014/main" id="{3BE07A41-8181-AC40-BCBB-ED1DD63D1889}"/>
              </a:ext>
            </a:extLst>
          </p:cNvPr>
          <p:cNvGrpSpPr/>
          <p:nvPr/>
        </p:nvGrpSpPr>
        <p:grpSpPr>
          <a:xfrm>
            <a:off x="2057400" y="653636"/>
            <a:ext cx="6789049" cy="4489864"/>
            <a:chOff x="2202551" y="653636"/>
            <a:chExt cx="6789049" cy="4489864"/>
          </a:xfrm>
        </p:grpSpPr>
        <p:pic>
          <p:nvPicPr>
            <p:cNvPr id="2" name="Picture 1">
              <a:extLst>
                <a:ext uri="{FF2B5EF4-FFF2-40B4-BE49-F238E27FC236}">
                  <a16:creationId xmlns:a16="http://schemas.microsoft.com/office/drawing/2014/main" id="{C1FA406F-C564-D440-9F05-23C0D09EE5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02551" y="653636"/>
              <a:ext cx="5410200" cy="4489864"/>
            </a:xfrm>
            <a:prstGeom prst="rect">
              <a:avLst/>
            </a:prstGeom>
          </p:spPr>
        </p:pic>
        <p:sp>
          <p:nvSpPr>
            <p:cNvPr id="11" name="TextBox 10">
              <a:extLst>
                <a:ext uri="{FF2B5EF4-FFF2-40B4-BE49-F238E27FC236}">
                  <a16:creationId xmlns:a16="http://schemas.microsoft.com/office/drawing/2014/main" id="{76EC2341-1C0B-C04E-A775-E7AAB7637D30}"/>
                </a:ext>
              </a:extLst>
            </p:cNvPr>
            <p:cNvSpPr txBox="1"/>
            <p:nvPr/>
          </p:nvSpPr>
          <p:spPr>
            <a:xfrm>
              <a:off x="2819400" y="2876550"/>
              <a:ext cx="6172200" cy="2220752"/>
            </a:xfrm>
            <a:prstGeom prst="rect">
              <a:avLst/>
            </a:prstGeom>
            <a:solidFill>
              <a:schemeClr val="bg1"/>
            </a:solidFill>
          </p:spPr>
          <p:txBody>
            <a:bodyPr wrap="square" rtlCol="0">
              <a:spAutoFit/>
            </a:bodyPr>
            <a:lstStyle/>
            <a:p>
              <a:endParaRPr lang="en-US" dirty="0">
                <a:solidFill>
                  <a:srgbClr val="C00000"/>
                </a:solidFill>
                <a:latin typeface="Calibri"/>
                <a:cs typeface="Calibri"/>
              </a:endParaRPr>
            </a:p>
          </p:txBody>
        </p:sp>
      </p:grpSp>
      <p:sp>
        <p:nvSpPr>
          <p:cNvPr id="3" name="TextBox 2">
            <a:extLst>
              <a:ext uri="{FF2B5EF4-FFF2-40B4-BE49-F238E27FC236}">
                <a16:creationId xmlns:a16="http://schemas.microsoft.com/office/drawing/2014/main" id="{9932467B-2DBB-2B4D-96A8-5532C1D88F1D}"/>
              </a:ext>
            </a:extLst>
          </p:cNvPr>
          <p:cNvSpPr txBox="1"/>
          <p:nvPr/>
        </p:nvSpPr>
        <p:spPr>
          <a:xfrm>
            <a:off x="2735951" y="2788978"/>
            <a:ext cx="6101799" cy="2308324"/>
          </a:xfrm>
          <a:prstGeom prst="rect">
            <a:avLst/>
          </a:prstGeom>
          <a:solidFill>
            <a:schemeClr val="bg1"/>
          </a:solidFill>
        </p:spPr>
        <p:txBody>
          <a:bodyPr wrap="none" rtlCol="0">
            <a:spAutoFit/>
          </a:bodyPr>
          <a:lstStyle/>
          <a:p>
            <a:r>
              <a:rPr lang="en-US" dirty="0">
                <a:solidFill>
                  <a:srgbClr val="7030A0"/>
                </a:solidFill>
                <a:latin typeface="Calibri"/>
                <a:cs typeface="Calibri"/>
              </a:rPr>
              <a:t>What do you get when you cross a dog and a vampire?</a:t>
            </a:r>
          </a:p>
          <a:p>
            <a:r>
              <a:rPr lang="en-US" dirty="0">
                <a:solidFill>
                  <a:srgbClr val="C00000"/>
                </a:solidFill>
                <a:latin typeface="Calibri"/>
                <a:cs typeface="Calibri"/>
              </a:rPr>
              <a:t>A bungee</a:t>
            </a:r>
          </a:p>
          <a:p>
            <a:r>
              <a:rPr lang="en-US" dirty="0">
                <a:solidFill>
                  <a:srgbClr val="7030A0"/>
                </a:solidFill>
                <a:latin typeface="Calibri"/>
                <a:cs typeface="Calibri"/>
              </a:rPr>
              <a:t>What do you get when you cross a cow with a rhino?</a:t>
            </a:r>
          </a:p>
          <a:p>
            <a:r>
              <a:rPr lang="en-US" dirty="0">
                <a:solidFill>
                  <a:srgbClr val="C00000"/>
                </a:solidFill>
                <a:latin typeface="Calibri"/>
                <a:cs typeface="Calibri"/>
              </a:rPr>
              <a:t>A bungee with a dog</a:t>
            </a:r>
          </a:p>
          <a:p>
            <a:r>
              <a:rPr lang="en-US" dirty="0">
                <a:solidFill>
                  <a:srgbClr val="7030A0"/>
                </a:solidFill>
                <a:latin typeface="Calibri"/>
                <a:cs typeface="Calibri"/>
              </a:rPr>
              <a:t>What do you get when you cross a street and a cow?</a:t>
            </a:r>
          </a:p>
          <a:p>
            <a:r>
              <a:rPr lang="en-US" dirty="0">
                <a:solidFill>
                  <a:srgbClr val="C00000"/>
                </a:solidFill>
                <a:latin typeface="Calibri"/>
                <a:cs typeface="Calibri"/>
              </a:rPr>
              <a:t>A bungee with a bungee and a rhino</a:t>
            </a:r>
          </a:p>
          <a:p>
            <a:r>
              <a:rPr lang="en-US" dirty="0">
                <a:solidFill>
                  <a:srgbClr val="7030A0"/>
                </a:solidFill>
                <a:latin typeface="Calibri"/>
                <a:cs typeface="Calibri"/>
              </a:rPr>
              <a:t>What do you get when you cross a pig with a cow with a party?</a:t>
            </a:r>
          </a:p>
          <a:p>
            <a:r>
              <a:rPr lang="en-US" dirty="0">
                <a:solidFill>
                  <a:srgbClr val="C00000"/>
                </a:solidFill>
                <a:latin typeface="Calibri"/>
                <a:cs typeface="Calibri"/>
              </a:rPr>
              <a:t>Because the engineers with a dog</a:t>
            </a:r>
          </a:p>
        </p:txBody>
      </p:sp>
    </p:spTree>
    <p:extLst>
      <p:ext uri="{BB962C8B-B14F-4D97-AF65-F5344CB8AC3E}">
        <p14:creationId xmlns:p14="http://schemas.microsoft.com/office/powerpoint/2010/main" val="317608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a:t>
            </a:r>
          </a:p>
        </p:txBody>
      </p:sp>
      <p:sp>
        <p:nvSpPr>
          <p:cNvPr id="3" name="Content Placeholder 2"/>
          <p:cNvSpPr>
            <a:spLocks noGrp="1"/>
          </p:cNvSpPr>
          <p:nvPr>
            <p:ph idx="1"/>
          </p:nvPr>
        </p:nvSpPr>
        <p:spPr/>
        <p:txBody>
          <a:bodyPr/>
          <a:lstStyle/>
          <a:p>
            <a:r>
              <a:rPr lang="en-US" dirty="0"/>
              <a:t>We are doing AI…</a:t>
            </a:r>
          </a:p>
          <a:p>
            <a:pPr lvl="1"/>
            <a:r>
              <a:rPr lang="en-US" dirty="0"/>
              <a:t>To create intelligent systems</a:t>
            </a:r>
          </a:p>
          <a:p>
            <a:pPr lvl="2"/>
            <a:r>
              <a:rPr lang="en-US" dirty="0"/>
              <a:t>The more intelligent, the better</a:t>
            </a:r>
          </a:p>
          <a:p>
            <a:pPr lvl="1"/>
            <a:r>
              <a:rPr lang="en-US" dirty="0"/>
              <a:t>To gain a better understanding of human intelligence</a:t>
            </a:r>
          </a:p>
          <a:p>
            <a:pPr lvl="1"/>
            <a:r>
              <a:rPr lang="en-US" dirty="0"/>
              <a:t>To magnify those benefits that flow from it</a:t>
            </a:r>
          </a:p>
          <a:p>
            <a:pPr lvl="2"/>
            <a:r>
              <a:rPr lang="en-US" dirty="0"/>
              <a:t>E.g., net present value of  human-level AI ≥ $13,500T</a:t>
            </a:r>
          </a:p>
          <a:p>
            <a:pPr lvl="2"/>
            <a:r>
              <a:rPr lang="en-US" dirty="0"/>
              <a:t>Might help us avoid war and ecological catastrophes, achieve immortality and expand throughout the universe</a:t>
            </a:r>
          </a:p>
          <a:p>
            <a:r>
              <a:rPr lang="en-US" dirty="0"/>
              <a:t>What if we succeed?</a:t>
            </a:r>
          </a:p>
          <a:p>
            <a:endParaRPr lang="en-US" dirty="0"/>
          </a:p>
        </p:txBody>
      </p:sp>
    </p:spTree>
    <p:extLst>
      <p:ext uri="{BB962C8B-B14F-4D97-AF65-F5344CB8AC3E}">
        <p14:creationId xmlns:p14="http://schemas.microsoft.com/office/powerpoint/2010/main" val="368470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68A8C-A496-5B40-82C9-5BAB8DAC6079}"/>
              </a:ext>
            </a:extLst>
          </p:cNvPr>
          <p:cNvPicPr>
            <a:picLocks noChangeAspect="1"/>
          </p:cNvPicPr>
          <p:nvPr/>
        </p:nvPicPr>
        <p:blipFill>
          <a:blip r:embed="rId2"/>
          <a:stretch>
            <a:fillRect/>
          </a:stretch>
        </p:blipFill>
        <p:spPr>
          <a:xfrm>
            <a:off x="-1" y="7327"/>
            <a:ext cx="9157063" cy="5136173"/>
          </a:xfrm>
          <a:prstGeom prst="rect">
            <a:avLst/>
          </a:prstGeom>
        </p:spPr>
      </p:pic>
      <p:sp>
        <p:nvSpPr>
          <p:cNvPr id="6" name="TextBox 5">
            <a:extLst>
              <a:ext uri="{FF2B5EF4-FFF2-40B4-BE49-F238E27FC236}">
                <a16:creationId xmlns:a16="http://schemas.microsoft.com/office/drawing/2014/main" id="{C890122B-C3B3-854D-8C08-C9364F0609C3}"/>
              </a:ext>
            </a:extLst>
          </p:cNvPr>
          <p:cNvSpPr txBox="1"/>
          <p:nvPr/>
        </p:nvSpPr>
        <p:spPr>
          <a:xfrm>
            <a:off x="1066800" y="1733550"/>
            <a:ext cx="7407868" cy="3139321"/>
          </a:xfrm>
          <a:prstGeom prst="rect">
            <a:avLst/>
          </a:prstGeom>
          <a:noFill/>
        </p:spPr>
        <p:txBody>
          <a:bodyPr wrap="square" rtlCol="0">
            <a:spAutoFit/>
          </a:bodyPr>
          <a:lstStyle/>
          <a:p>
            <a:r>
              <a:rPr lang="en-US" sz="3300" dirty="0">
                <a:solidFill>
                  <a:srgbClr val="FFFF00"/>
                </a:solidFill>
                <a:effectLst>
                  <a:glow rad="127000">
                    <a:schemeClr val="tx1"/>
                  </a:glow>
                </a:effectLst>
              </a:rPr>
              <a:t>It seems probable that once the machine thinking method had started, it would not take long to outstrip our feeble powers. … At some stage therefore we should have to expect the machines to take control </a:t>
            </a:r>
          </a:p>
        </p:txBody>
      </p:sp>
    </p:spTree>
    <p:extLst>
      <p:ext uri="{BB962C8B-B14F-4D97-AF65-F5344CB8AC3E}">
        <p14:creationId xmlns:p14="http://schemas.microsoft.com/office/powerpoint/2010/main" val="422697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71550"/>
            <a:ext cx="8458200" cy="3039341"/>
          </a:xfrm>
        </p:spPr>
        <p:txBody>
          <a:bodyPr/>
          <a:lstStyle/>
          <a:p>
            <a:r>
              <a:rPr lang="en-US" dirty="0"/>
              <a:t>AI that is incredibly good at achieving something other than what we really want</a:t>
            </a:r>
          </a:p>
          <a:p>
            <a:r>
              <a:rPr lang="en-US" dirty="0"/>
              <a:t>AI, economics, statistics, operations research, control theory all assume utility to be </a:t>
            </a:r>
            <a:r>
              <a:rPr lang="en-US" b="1" i="1" dirty="0">
                <a:solidFill>
                  <a:srgbClr val="FF0000"/>
                </a:solidFill>
              </a:rPr>
              <a:t>fixed, known, and exogenously specified</a:t>
            </a:r>
          </a:p>
          <a:p>
            <a:pPr lvl="1"/>
            <a:r>
              <a:rPr lang="en-US" dirty="0">
                <a:solidFill>
                  <a:srgbClr val="FF6600"/>
                </a:solidFill>
              </a:rPr>
              <a:t>Machines</a:t>
            </a:r>
            <a:r>
              <a:rPr lang="en-US" dirty="0"/>
              <a:t> are intelligent to the extent that </a:t>
            </a:r>
            <a:r>
              <a:rPr lang="en-US" dirty="0">
                <a:solidFill>
                  <a:srgbClr val="FF6600"/>
                </a:solidFill>
              </a:rPr>
              <a:t>their</a:t>
            </a:r>
            <a:r>
              <a:rPr lang="en-US" dirty="0"/>
              <a:t> actions can be expected to achieve </a:t>
            </a:r>
            <a:r>
              <a:rPr lang="en-US" dirty="0">
                <a:solidFill>
                  <a:srgbClr val="FF6600"/>
                </a:solidFill>
              </a:rPr>
              <a:t>their</a:t>
            </a:r>
            <a:r>
              <a:rPr lang="en-US" dirty="0"/>
              <a:t> objectives</a:t>
            </a:r>
          </a:p>
          <a:p>
            <a:pPr lvl="1"/>
            <a:r>
              <a:rPr lang="en-US" dirty="0">
                <a:solidFill>
                  <a:srgbClr val="FF6600"/>
                </a:solidFill>
              </a:rPr>
              <a:t>Machines</a:t>
            </a:r>
            <a:r>
              <a:rPr lang="en-US" dirty="0"/>
              <a:t> are </a:t>
            </a:r>
            <a:r>
              <a:rPr lang="en-US" b="1" i="1" u="sng" dirty="0">
                <a:solidFill>
                  <a:srgbClr val="FF6600"/>
                </a:solidFill>
              </a:rPr>
              <a:t>beneficial</a:t>
            </a:r>
            <a:r>
              <a:rPr lang="en-US" dirty="0">
                <a:solidFill>
                  <a:srgbClr val="FF6600"/>
                </a:solidFill>
              </a:rPr>
              <a:t> </a:t>
            </a:r>
            <a:r>
              <a:rPr lang="en-US" dirty="0"/>
              <a:t>to the extent that </a:t>
            </a:r>
            <a:r>
              <a:rPr lang="en-US" b="1" i="1" u="sng" dirty="0">
                <a:solidFill>
                  <a:srgbClr val="FF6600"/>
                </a:solidFill>
              </a:rPr>
              <a:t>their</a:t>
            </a:r>
            <a:r>
              <a:rPr lang="en-US" dirty="0"/>
              <a:t> actions can be expected to achieve </a:t>
            </a:r>
            <a:r>
              <a:rPr lang="en-US" b="1" i="1" u="sng" dirty="0">
                <a:solidFill>
                  <a:srgbClr val="FC00F3"/>
                </a:solidFill>
              </a:rPr>
              <a:t>our</a:t>
            </a:r>
            <a:r>
              <a:rPr lang="en-US" dirty="0"/>
              <a:t> objectives</a:t>
            </a:r>
          </a:p>
          <a:p>
            <a:pPr lvl="1"/>
            <a:endParaRPr lang="en-US" b="1" i="1" dirty="0">
              <a:solidFill>
                <a:srgbClr val="FF0000"/>
              </a:solidFill>
            </a:endParaRPr>
          </a:p>
        </p:txBody>
      </p:sp>
      <p:sp>
        <p:nvSpPr>
          <p:cNvPr id="3" name="Title 2"/>
          <p:cNvSpPr>
            <a:spLocks noGrp="1"/>
          </p:cNvSpPr>
          <p:nvPr>
            <p:ph type="title"/>
          </p:nvPr>
        </p:nvSpPr>
        <p:spPr>
          <a:xfrm>
            <a:off x="685800" y="202636"/>
            <a:ext cx="8153400" cy="685800"/>
          </a:xfrm>
        </p:spPr>
        <p:txBody>
          <a:bodyPr/>
          <a:lstStyle/>
          <a:p>
            <a:r>
              <a:rPr lang="en-US" dirty="0"/>
              <a:t>What’s bad about better AI?</a:t>
            </a:r>
          </a:p>
        </p:txBody>
      </p:sp>
      <p:grpSp>
        <p:nvGrpSpPr>
          <p:cNvPr id="4" name="Group 3">
            <a:extLst>
              <a:ext uri="{FF2B5EF4-FFF2-40B4-BE49-F238E27FC236}">
                <a16:creationId xmlns:a16="http://schemas.microsoft.com/office/drawing/2014/main" id="{D4DF3C30-480F-5E4A-B142-63A6CF7AC3C1}"/>
              </a:ext>
            </a:extLst>
          </p:cNvPr>
          <p:cNvGrpSpPr/>
          <p:nvPr/>
        </p:nvGrpSpPr>
        <p:grpSpPr>
          <a:xfrm>
            <a:off x="1028700" y="2800350"/>
            <a:ext cx="7086600" cy="304800"/>
            <a:chOff x="685800" y="2115880"/>
            <a:chExt cx="7557971" cy="375685"/>
          </a:xfrm>
        </p:grpSpPr>
        <p:cxnSp>
          <p:nvCxnSpPr>
            <p:cNvPr id="5" name="Straight Connector 4">
              <a:extLst>
                <a:ext uri="{FF2B5EF4-FFF2-40B4-BE49-F238E27FC236}">
                  <a16:creationId xmlns:a16="http://schemas.microsoft.com/office/drawing/2014/main" id="{2136EE86-BC6B-274F-BA09-2889B2D607F8}"/>
                </a:ext>
              </a:extLst>
            </p:cNvPr>
            <p:cNvCxnSpPr>
              <a:cxnSpLocks/>
            </p:cNvCxnSpPr>
            <p:nvPr/>
          </p:nvCxnSpPr>
          <p:spPr>
            <a:xfrm>
              <a:off x="685800" y="2115880"/>
              <a:ext cx="75438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0ABCED6-F178-564C-91E4-859E523589AA}"/>
                </a:ext>
              </a:extLst>
            </p:cNvPr>
            <p:cNvCxnSpPr>
              <a:cxnSpLocks/>
            </p:cNvCxnSpPr>
            <p:nvPr/>
          </p:nvCxnSpPr>
          <p:spPr>
            <a:xfrm>
              <a:off x="699971" y="2491565"/>
              <a:ext cx="75438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54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90243"/>
            <a:ext cx="8686800" cy="1967307"/>
          </a:xfrm>
        </p:spPr>
        <p:txBody>
          <a:bodyPr>
            <a:normAutofit/>
          </a:bodyPr>
          <a:lstStyle/>
          <a:p>
            <a:pPr marL="18204" indent="0">
              <a:buNone/>
            </a:pPr>
            <a:r>
              <a:rPr lang="en-US" dirty="0"/>
              <a:t>1. The machine’s only objective is to maximize the realization of human preferences</a:t>
            </a:r>
          </a:p>
          <a:p>
            <a:pPr marL="18204" indent="0">
              <a:buNone/>
            </a:pPr>
            <a:r>
              <a:rPr lang="en-US" dirty="0"/>
              <a:t>2. The robot is initially uncertain about what those preferences are</a:t>
            </a:r>
          </a:p>
          <a:p>
            <a:pPr marL="18204" indent="0">
              <a:buNone/>
            </a:pPr>
            <a:r>
              <a:rPr lang="en-US" dirty="0"/>
              <a:t>3. Human behavior provides evidence about human preferences</a:t>
            </a:r>
          </a:p>
        </p:txBody>
      </p:sp>
      <p:sp>
        <p:nvSpPr>
          <p:cNvPr id="3" name="Title 2"/>
          <p:cNvSpPr>
            <a:spLocks noGrp="1"/>
          </p:cNvSpPr>
          <p:nvPr>
            <p:ph type="title"/>
          </p:nvPr>
        </p:nvSpPr>
        <p:spPr/>
        <p:txBody>
          <a:bodyPr/>
          <a:lstStyle/>
          <a:p>
            <a:r>
              <a:rPr lang="en-US" dirty="0"/>
              <a:t>A new model for AI</a:t>
            </a:r>
          </a:p>
        </p:txBody>
      </p:sp>
      <p:sp>
        <p:nvSpPr>
          <p:cNvPr id="4" name="Content Placeholder 1"/>
          <p:cNvSpPr txBox="1">
            <a:spLocks/>
          </p:cNvSpPr>
          <p:nvPr/>
        </p:nvSpPr>
        <p:spPr bwMode="auto">
          <a:xfrm>
            <a:off x="533400" y="3333750"/>
            <a:ext cx="8229600" cy="976708"/>
          </a:xfrm>
          <a:prstGeom prst="rect">
            <a:avLst/>
          </a:prstGeom>
          <a:noFill/>
          <a:ln w="9525">
            <a:noFill/>
            <a:miter lim="800000"/>
            <a:headEnd/>
            <a:tailEnd/>
          </a:ln>
        </p:spPr>
        <p:txBody>
          <a:bodyPr vert="horz" wrap="square" lIns="68576" tIns="34289" rIns="68576" bIns="34289" numCol="1" anchor="t" anchorCtr="0" compatLnSpc="1">
            <a:prstTxWarp prst="textNoShape">
              <a:avLst/>
            </a:prstTxWarp>
            <a:normAutofit/>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18204" indent="0">
              <a:buFont typeface="Wingdings" pitchFamily="2" charset="2"/>
              <a:buNone/>
            </a:pPr>
            <a:r>
              <a:rPr lang="en-US" dirty="0">
                <a:solidFill>
                  <a:srgbClr val="008000"/>
                </a:solidFill>
              </a:rPr>
              <a:t>The standard model of AI is a special case, where the human can exactly and correctly program the objective into the machine</a:t>
            </a:r>
          </a:p>
        </p:txBody>
      </p:sp>
    </p:spTree>
    <p:extLst>
      <p:ext uri="{BB962C8B-B14F-4D97-AF65-F5344CB8AC3E}">
        <p14:creationId xmlns:p14="http://schemas.microsoft.com/office/powerpoint/2010/main" val="41285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469D9A-0D7B-AC4E-9452-01FB9B2703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4011" y="2876550"/>
            <a:ext cx="4952220" cy="1474625"/>
          </a:xfrm>
          <a:prstGeom prst="rect">
            <a:avLst/>
          </a:prstGeom>
        </p:spPr>
      </p:pic>
      <p:sp>
        <p:nvSpPr>
          <p:cNvPr id="8195" name="Rectangle 3"/>
          <p:cNvSpPr>
            <a:spLocks noGrp="1" noChangeArrowheads="1"/>
          </p:cNvSpPr>
          <p:nvPr>
            <p:ph type="body" idx="1"/>
          </p:nvPr>
        </p:nvSpPr>
        <p:spPr>
          <a:xfrm>
            <a:off x="419100" y="1006078"/>
            <a:ext cx="8267700" cy="2937272"/>
          </a:xfrm>
        </p:spPr>
        <p:txBody>
          <a:bodyPr/>
          <a:lstStyle/>
          <a:p>
            <a:pPr eaLnBrk="1" hangingPunct="1">
              <a:lnSpc>
                <a:spcPct val="80000"/>
              </a:lnSpc>
            </a:pPr>
            <a:r>
              <a:rPr lang="en-US" sz="2000" dirty="0"/>
              <a:t>Homework and projects: instruction (iterate/learn till you nailed it)</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r>
              <a:rPr lang="en-US" sz="2000" dirty="0"/>
              <a:t>Exams: assessment</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a:p>
            <a:pPr eaLnBrk="1" hangingPunct="1">
              <a:lnSpc>
                <a:spcPct val="80000"/>
              </a:lnSpc>
              <a:buFont typeface="Wingdings" pitchFamily="2" charset="2"/>
              <a:buNone/>
            </a:pPr>
            <a:endParaRPr lang="en-US" sz="2000" dirty="0"/>
          </a:p>
        </p:txBody>
      </p:sp>
      <p:sp>
        <p:nvSpPr>
          <p:cNvPr id="8194" name="Rectangle 2"/>
          <p:cNvSpPr>
            <a:spLocks noGrp="1" noChangeArrowheads="1"/>
          </p:cNvSpPr>
          <p:nvPr>
            <p:ph type="title"/>
          </p:nvPr>
        </p:nvSpPr>
        <p:spPr/>
        <p:txBody>
          <a:bodyPr/>
          <a:lstStyle/>
          <a:p>
            <a:pPr eaLnBrk="1" hangingPunct="1"/>
            <a:r>
              <a:rPr lang="en-US" dirty="0"/>
              <a:t>Some Historical Statistics</a:t>
            </a:r>
          </a:p>
        </p:txBody>
      </p:sp>
      <p:pic>
        <p:nvPicPr>
          <p:cNvPr id="3" name="Picture 2">
            <a:extLst>
              <a:ext uri="{FF2B5EF4-FFF2-40B4-BE49-F238E27FC236}">
                <a16:creationId xmlns:a16="http://schemas.microsoft.com/office/drawing/2014/main" id="{940B145F-2C30-9045-AC99-8C131E45102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59666" y="1428750"/>
            <a:ext cx="4692318" cy="954832"/>
          </a:xfrm>
          <a:prstGeom prst="rect">
            <a:avLst/>
          </a:prstGeom>
        </p:spPr>
      </p:pic>
    </p:spTree>
    <p:extLst>
      <p:ext uri="{BB962C8B-B14F-4D97-AF65-F5344CB8AC3E}">
        <p14:creationId xmlns:p14="http://schemas.microsoft.com/office/powerpoint/2010/main" val="391555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Course Information</a:t>
            </a:r>
          </a:p>
        </p:txBody>
      </p:sp>
      <p:sp>
        <p:nvSpPr>
          <p:cNvPr id="8195" name="Rectangle 3"/>
          <p:cNvSpPr>
            <a:spLocks noGrp="1" noChangeArrowheads="1"/>
          </p:cNvSpPr>
          <p:nvPr>
            <p:ph type="body" idx="1"/>
          </p:nvPr>
        </p:nvSpPr>
        <p:spPr>
          <a:xfrm>
            <a:off x="1371600" y="895350"/>
            <a:ext cx="7467600" cy="4114800"/>
          </a:xfrm>
        </p:spPr>
        <p:txBody>
          <a:bodyPr/>
          <a:lstStyle/>
          <a:p>
            <a:pPr eaLnBrk="1" hangingPunct="1">
              <a:lnSpc>
                <a:spcPct val="80000"/>
              </a:lnSpc>
            </a:pPr>
            <a:r>
              <a:rPr lang="en-US" sz="2000" dirty="0"/>
              <a:t>Prerequisites:</a:t>
            </a:r>
          </a:p>
          <a:p>
            <a:pPr lvl="1" eaLnBrk="1" hangingPunct="1">
              <a:lnSpc>
                <a:spcPct val="80000"/>
              </a:lnSpc>
            </a:pPr>
            <a:r>
              <a:rPr lang="en-US" sz="1800" dirty="0"/>
              <a:t>CS 61A, CS 61B, CS 70 (or equivalent)</a:t>
            </a:r>
          </a:p>
          <a:p>
            <a:pPr lvl="1" eaLnBrk="1" hangingPunct="1">
              <a:lnSpc>
                <a:spcPct val="80000"/>
              </a:lnSpc>
            </a:pPr>
            <a:r>
              <a:rPr lang="en-US" sz="1800" dirty="0">
                <a:solidFill>
                  <a:srgbClr val="CC0000"/>
                </a:solidFill>
              </a:rPr>
              <a:t>There will be some math and some programming</a:t>
            </a:r>
          </a:p>
          <a:p>
            <a:pPr marL="0" indent="0" eaLnBrk="1" hangingPunct="1">
              <a:lnSpc>
                <a:spcPct val="80000"/>
              </a:lnSpc>
              <a:buNone/>
            </a:pPr>
            <a:endParaRPr lang="en-US" sz="900" dirty="0">
              <a:solidFill>
                <a:srgbClr val="CC0000"/>
              </a:solidFill>
            </a:endParaRPr>
          </a:p>
          <a:p>
            <a:pPr eaLnBrk="1" hangingPunct="1">
              <a:lnSpc>
                <a:spcPct val="80000"/>
              </a:lnSpc>
            </a:pPr>
            <a:r>
              <a:rPr lang="en-US" sz="2000" dirty="0"/>
              <a:t>Work and Grading:</a:t>
            </a:r>
            <a:endParaRPr lang="en-US" sz="2000" b="1" u="sng" dirty="0">
              <a:solidFill>
                <a:srgbClr val="FF6600"/>
              </a:solidFill>
            </a:endParaRPr>
          </a:p>
          <a:p>
            <a:pPr lvl="1" eaLnBrk="1" hangingPunct="1">
              <a:lnSpc>
                <a:spcPct val="80000"/>
              </a:lnSpc>
            </a:pPr>
            <a:r>
              <a:rPr lang="en-US" sz="1800" dirty="0"/>
              <a:t>~6 programming projects (25%): Python, groups of 1 or 2</a:t>
            </a:r>
          </a:p>
          <a:p>
            <a:pPr lvl="1" eaLnBrk="1" hangingPunct="1">
              <a:lnSpc>
                <a:spcPct val="80000"/>
              </a:lnSpc>
            </a:pPr>
            <a:r>
              <a:rPr lang="en-US" sz="1800" dirty="0"/>
              <a:t>~11 real homework assignments (20%) (electronic + written) </a:t>
            </a:r>
          </a:p>
          <a:p>
            <a:pPr lvl="1" eaLnBrk="1" hangingPunct="1">
              <a:lnSpc>
                <a:spcPct val="80000"/>
              </a:lnSpc>
            </a:pPr>
            <a:r>
              <a:rPr lang="en-US" sz="1800" dirty="0"/>
              <a:t>One midterm (20%), one final (35%)</a:t>
            </a:r>
          </a:p>
          <a:p>
            <a:pPr lvl="1" eaLnBrk="1" hangingPunct="1">
              <a:lnSpc>
                <a:spcPct val="80000"/>
              </a:lnSpc>
            </a:pPr>
            <a:r>
              <a:rPr lang="en-US" sz="1800" dirty="0">
                <a:solidFill>
                  <a:srgbClr val="FF0000"/>
                </a:solidFill>
              </a:rPr>
              <a:t>Fixed grading scale </a:t>
            </a:r>
            <a:r>
              <a:rPr lang="en-US" sz="1800" dirty="0"/>
              <a:t>(85% A, 80% A-, etc.)</a:t>
            </a:r>
          </a:p>
          <a:p>
            <a:pPr lvl="1" eaLnBrk="1" hangingPunct="1">
              <a:lnSpc>
                <a:spcPct val="80000"/>
              </a:lnSpc>
            </a:pPr>
            <a:r>
              <a:rPr lang="en-US" sz="1800" dirty="0"/>
              <a:t>Participation (class, section, Piazza, contests) can help on margins</a:t>
            </a:r>
          </a:p>
          <a:p>
            <a:pPr lvl="1" eaLnBrk="1" hangingPunct="1">
              <a:lnSpc>
                <a:spcPct val="80000"/>
              </a:lnSpc>
            </a:pPr>
            <a:r>
              <a:rPr lang="en-US" sz="1800" dirty="0"/>
              <a:t>Academic integrity policy</a:t>
            </a:r>
            <a:endParaRPr lang="en-US" sz="2000" dirty="0"/>
          </a:p>
          <a:p>
            <a:pPr eaLnBrk="1" hangingPunct="1">
              <a:lnSpc>
                <a:spcPct val="80000"/>
              </a:lnSpc>
              <a:buFont typeface="Wingdings" pitchFamily="2" charset="2"/>
              <a:buNone/>
            </a:pPr>
            <a:endParaRPr lang="en-US" sz="1800" dirty="0"/>
          </a:p>
        </p:txBody>
      </p:sp>
    </p:spTree>
    <p:extLst>
      <p:ext uri="{BB962C8B-B14F-4D97-AF65-F5344CB8AC3E}">
        <p14:creationId xmlns:p14="http://schemas.microsoft.com/office/powerpoint/2010/main" val="107581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Dates</a:t>
            </a:r>
          </a:p>
        </p:txBody>
      </p:sp>
      <p:sp>
        <p:nvSpPr>
          <p:cNvPr id="3" name="Content Placeholder 2"/>
          <p:cNvSpPr>
            <a:spLocks noGrp="1"/>
          </p:cNvSpPr>
          <p:nvPr>
            <p:ph idx="1"/>
          </p:nvPr>
        </p:nvSpPr>
        <p:spPr>
          <a:xfrm>
            <a:off x="1143000" y="1200150"/>
            <a:ext cx="7772400" cy="3318273"/>
          </a:xfrm>
        </p:spPr>
        <p:txBody>
          <a:bodyPr/>
          <a:lstStyle/>
          <a:p>
            <a:r>
              <a:rPr lang="en-US" dirty="0"/>
              <a:t>Midterm: March 10</a:t>
            </a:r>
            <a:r>
              <a:rPr lang="en-US" baseline="30000" dirty="0"/>
              <a:t>th</a:t>
            </a:r>
            <a:r>
              <a:rPr lang="en-US" dirty="0"/>
              <a:t>, (probably) 7:00pm-9:00pm PT</a:t>
            </a:r>
          </a:p>
          <a:p>
            <a:pPr lvl="1"/>
            <a:r>
              <a:rPr lang="en-US" dirty="0"/>
              <a:t>Alternate: May 13 midnight-2am PT</a:t>
            </a:r>
          </a:p>
          <a:p>
            <a:r>
              <a:rPr lang="en-US" dirty="0"/>
              <a:t>Final: May 12</a:t>
            </a:r>
            <a:r>
              <a:rPr lang="en-US" baseline="30000" dirty="0"/>
              <a:t>th</a:t>
            </a:r>
            <a:r>
              <a:rPr lang="en-US" dirty="0"/>
              <a:t>, 7.00pm-10.00pm PT</a:t>
            </a:r>
          </a:p>
          <a:p>
            <a:pPr lvl="1"/>
            <a:r>
              <a:rPr lang="en-US" dirty="0"/>
              <a:t>Alternate: May 13 11.30am-2.30pm PT</a:t>
            </a:r>
          </a:p>
          <a:p>
            <a:endParaRPr lang="en-US" dirty="0"/>
          </a:p>
          <a:p>
            <a:r>
              <a:rPr lang="en-US" dirty="0"/>
              <a:t>For alternate times, complete form: </a:t>
            </a:r>
            <a:r>
              <a:rPr lang="en-US" dirty="0">
                <a:solidFill>
                  <a:srgbClr val="D500D6"/>
                </a:solidFill>
              </a:rPr>
              <a:t>conflict, time zone</a:t>
            </a:r>
          </a:p>
        </p:txBody>
      </p:sp>
    </p:spTree>
    <p:extLst>
      <p:ext uri="{BB962C8B-B14F-4D97-AF65-F5344CB8AC3E}">
        <p14:creationId xmlns:p14="http://schemas.microsoft.com/office/powerpoint/2010/main" val="2437073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Section</a:t>
            </a:r>
          </a:p>
        </p:txBody>
      </p:sp>
      <p:sp>
        <p:nvSpPr>
          <p:cNvPr id="3" name="Content Placeholder 2"/>
          <p:cNvSpPr>
            <a:spLocks noGrp="1"/>
          </p:cNvSpPr>
          <p:nvPr>
            <p:ph idx="1"/>
          </p:nvPr>
        </p:nvSpPr>
        <p:spPr>
          <a:xfrm>
            <a:off x="304800" y="929877"/>
            <a:ext cx="8534400" cy="3546873"/>
          </a:xfrm>
        </p:spPr>
        <p:txBody>
          <a:bodyPr/>
          <a:lstStyle/>
          <a:p>
            <a:r>
              <a:rPr lang="en-US" sz="2000" dirty="0"/>
              <a:t>Topic: review / warm-up exercises / questions not handled in class</a:t>
            </a:r>
          </a:p>
          <a:p>
            <a:pPr lvl="1"/>
            <a:r>
              <a:rPr lang="en-US" sz="1700" dirty="0"/>
              <a:t>There will also be recorded videos of how to think through the solution process</a:t>
            </a:r>
          </a:p>
          <a:p>
            <a:endParaRPr lang="en-US" sz="1100" dirty="0"/>
          </a:p>
          <a:p>
            <a:r>
              <a:rPr lang="en-US" sz="2000" dirty="0"/>
              <a:t>Currently, none of you are assigned to sections </a:t>
            </a:r>
          </a:p>
          <a:p>
            <a:r>
              <a:rPr lang="en-US" sz="2000" dirty="0"/>
              <a:t>You can attend any section, but we may do load-balancing </a:t>
            </a:r>
          </a:p>
          <a:p>
            <a:pPr marL="0" indent="0">
              <a:buNone/>
            </a:pPr>
            <a:endParaRPr lang="en-US" sz="1100" dirty="0"/>
          </a:p>
          <a:p>
            <a:r>
              <a:rPr lang="en-US" sz="2000" dirty="0"/>
              <a:t>Sections begin next week (1/25).</a:t>
            </a:r>
          </a:p>
        </p:txBody>
      </p:sp>
    </p:spTree>
    <p:extLst>
      <p:ext uri="{BB962C8B-B14F-4D97-AF65-F5344CB8AC3E}">
        <p14:creationId xmlns:p14="http://schemas.microsoft.com/office/powerpoint/2010/main" val="211551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2514600" y="1047751"/>
            <a:ext cx="4267200" cy="3394472"/>
          </a:xfrm>
        </p:spPr>
        <p:txBody>
          <a:bodyPr/>
          <a:lstStyle/>
          <a:p>
            <a:pPr lvl="1" eaLnBrk="1" hangingPunct="1">
              <a:lnSpc>
                <a:spcPct val="80000"/>
              </a:lnSpc>
            </a:pPr>
            <a:endParaRPr lang="en-US" sz="800" dirty="0"/>
          </a:p>
          <a:p>
            <a:pPr marL="342875" lvl="1" indent="0" eaLnBrk="1" hangingPunct="1">
              <a:lnSpc>
                <a:spcPct val="80000"/>
              </a:lnSpc>
              <a:buNone/>
            </a:pPr>
            <a:r>
              <a:rPr lang="en-US" sz="1400" dirty="0"/>
              <a:t>Russell &amp; </a:t>
            </a:r>
            <a:r>
              <a:rPr lang="en-US" sz="1400" dirty="0" err="1"/>
              <a:t>Norvig</a:t>
            </a:r>
            <a:r>
              <a:rPr lang="en-US" sz="1400" dirty="0"/>
              <a:t>, AI: A Modern Approach, 4</a:t>
            </a:r>
            <a:r>
              <a:rPr lang="en-US" sz="1400" baseline="30000" dirty="0"/>
              <a:t>th</a:t>
            </a:r>
            <a:r>
              <a:rPr lang="en-US" sz="1400" dirty="0"/>
              <a:t> Ed.</a:t>
            </a:r>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marL="0" indent="0" eaLnBrk="1" hangingPunct="1">
              <a:lnSpc>
                <a:spcPct val="80000"/>
              </a:lnSpc>
              <a:buNone/>
            </a:pPr>
            <a:r>
              <a:rPr lang="en-US" sz="1600" dirty="0"/>
              <a:t>(sorry!)</a:t>
            </a:r>
          </a:p>
          <a:p>
            <a:pPr eaLnBrk="1" hangingPunct="1">
              <a:lnSpc>
                <a:spcPct val="80000"/>
              </a:lnSpc>
              <a:buFont typeface="Wingdings" pitchFamily="2" charset="2"/>
              <a:buNone/>
            </a:pPr>
            <a:endParaRPr lang="en-US" sz="1600" dirty="0"/>
          </a:p>
        </p:txBody>
      </p:sp>
      <p:pic>
        <p:nvPicPr>
          <p:cNvPr id="2050" name="Picture 2" descr="cover">
            <a:extLst>
              <a:ext uri="{FF2B5EF4-FFF2-40B4-BE49-F238E27FC236}">
                <a16:creationId xmlns:a16="http://schemas.microsoft.com/office/drawing/2014/main" id="{44790727-FA2C-AC49-BAD2-0738D55F6C8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52787" y="1504950"/>
            <a:ext cx="2638425" cy="33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7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Instruction vs. Assessment</a:t>
            </a:r>
          </a:p>
        </p:txBody>
      </p:sp>
      <p:sp>
        <p:nvSpPr>
          <p:cNvPr id="33795" name="Content Placeholder 2"/>
          <p:cNvSpPr>
            <a:spLocks noGrp="1"/>
          </p:cNvSpPr>
          <p:nvPr>
            <p:ph idx="1"/>
          </p:nvPr>
        </p:nvSpPr>
        <p:spPr>
          <a:xfrm>
            <a:off x="457200" y="819150"/>
            <a:ext cx="8229600" cy="4267200"/>
          </a:xfrm>
        </p:spPr>
        <p:txBody>
          <a:bodyPr/>
          <a:lstStyle/>
          <a:p>
            <a:pPr lvl="3"/>
            <a:endParaRPr lang="en-US" sz="1100" dirty="0"/>
          </a:p>
          <a:p>
            <a:pPr lvl="3"/>
            <a:endParaRPr lang="en-US" sz="1100" dirty="0"/>
          </a:p>
          <a:p>
            <a:pPr lvl="1"/>
            <a:endParaRPr lang="en-US" sz="1600" dirty="0"/>
          </a:p>
          <a:p>
            <a:endParaRPr lang="en-US" sz="2000" dirty="0"/>
          </a:p>
          <a:p>
            <a:endParaRPr lang="en-US" sz="2400" dirty="0"/>
          </a:p>
          <a:p>
            <a:endParaRPr lang="en-US" sz="2000" dirty="0"/>
          </a:p>
          <a:p>
            <a:endParaRPr lang="en-US" sz="2000" dirty="0"/>
          </a:p>
          <a:p>
            <a:endParaRPr lang="en-US" sz="2000" dirty="0"/>
          </a:p>
          <a:p>
            <a:pPr marL="0" indent="0">
              <a:buNone/>
            </a:pPr>
            <a:r>
              <a:rPr lang="en-US" sz="2000" dirty="0"/>
              <a:t>     Our experience: these two goals don’t mix</a:t>
            </a:r>
          </a:p>
          <a:p>
            <a:pPr lvl="1"/>
            <a:r>
              <a:rPr lang="en-US" sz="1800" dirty="0"/>
              <a:t>Lecture / Section / OH / Piazza / Homework / Projects are instruction</a:t>
            </a:r>
          </a:p>
          <a:p>
            <a:pPr lvl="2"/>
            <a:r>
              <a:rPr lang="en-US" sz="1500" dirty="0"/>
              <a:t>collaborative, work until success  (but please no spoilers, no cheating)</a:t>
            </a:r>
          </a:p>
          <a:p>
            <a:pPr lvl="1"/>
            <a:r>
              <a:rPr lang="en-US" sz="1800" dirty="0"/>
              <a:t>Exams are assessment</a:t>
            </a:r>
          </a:p>
          <a:p>
            <a:pPr lvl="2"/>
            <a:r>
              <a:rPr lang="en-US" sz="1500" dirty="0"/>
              <a:t>on your own</a:t>
            </a:r>
          </a:p>
        </p:txBody>
      </p:sp>
      <p:sp>
        <p:nvSpPr>
          <p:cNvPr id="33798" name="Rectangle 7"/>
          <p:cNvSpPr>
            <a:spLocks noChangeArrowheads="1"/>
          </p:cNvSpPr>
          <p:nvPr/>
        </p:nvSpPr>
        <p:spPr bwMode="auto">
          <a:xfrm>
            <a:off x="76200" y="2419350"/>
            <a:ext cx="45720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vl="1" algn="ctr"/>
            <a:r>
              <a:rPr lang="en-US" sz="2000" dirty="0">
                <a:solidFill>
                  <a:schemeClr val="accent2"/>
                </a:solidFill>
                <a:latin typeface="Calibri" pitchFamily="34" charset="0"/>
              </a:rPr>
              <a:t>Instruction</a:t>
            </a:r>
          </a:p>
          <a:p>
            <a:pPr lvl="1" algn="ctr"/>
            <a:r>
              <a:rPr lang="en-US" dirty="0">
                <a:latin typeface="Calibri" pitchFamily="34" charset="0"/>
              </a:rPr>
              <a:t>Grow knowledge, collaborate,</a:t>
            </a:r>
            <a:br>
              <a:rPr lang="en-US" dirty="0">
                <a:latin typeface="Calibri" pitchFamily="34" charset="0"/>
              </a:rPr>
            </a:br>
            <a:r>
              <a:rPr lang="en-US" dirty="0">
                <a:latin typeface="Calibri" pitchFamily="34" charset="0"/>
              </a:rPr>
              <a:t> work until success</a:t>
            </a:r>
          </a:p>
        </p:txBody>
      </p:sp>
      <p:sp>
        <p:nvSpPr>
          <p:cNvPr id="33799" name="Rectangle 8"/>
          <p:cNvSpPr>
            <a:spLocks noChangeArrowheads="1"/>
          </p:cNvSpPr>
          <p:nvPr/>
        </p:nvSpPr>
        <p:spPr bwMode="auto">
          <a:xfrm>
            <a:off x="4267200" y="2419350"/>
            <a:ext cx="457200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vl="1" algn="ctr"/>
            <a:r>
              <a:rPr lang="en-US" sz="2000" dirty="0">
                <a:solidFill>
                  <a:schemeClr val="accent2"/>
                </a:solidFill>
                <a:latin typeface="Calibri" pitchFamily="34" charset="0"/>
              </a:rPr>
              <a:t>Assessment</a:t>
            </a:r>
          </a:p>
          <a:p>
            <a:pPr lvl="1" algn="ctr"/>
            <a:r>
              <a:rPr lang="en-US" dirty="0">
                <a:latin typeface="Calibri" pitchFamily="34" charset="0"/>
              </a:rPr>
              <a:t>Measure knowledge and ability to deploy</a:t>
            </a:r>
          </a:p>
        </p:txBody>
      </p:sp>
      <p:pic>
        <p:nvPicPr>
          <p:cNvPr id="8194" name="Picture 2" descr="C:\Users\Dan Klein\Dropbox\Office\CS 188\Ketrina Art\EAAI\instruction-assessment.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956504" y="771144"/>
            <a:ext cx="1511096" cy="181013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Dan Klein\Dropbox\Office\CS 188\Ketrina Art\EAAI\instruction-assessment.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905000" y="800999"/>
            <a:ext cx="1346296" cy="169075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3124200" y="1276350"/>
            <a:ext cx="381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93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9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799" grpId="0"/>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38900</TotalTime>
  <Words>1831</Words>
  <Application>Microsoft Office PowerPoint</Application>
  <PresentationFormat>On-screen Show (16:9)</PresentationFormat>
  <Paragraphs>427</Paragraphs>
  <Slides>35</Slides>
  <Notes>15</Notes>
  <HiddenSlides>6</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Wingdings</vt:lpstr>
      <vt:lpstr>dan-berkeley-nlp-v1</vt:lpstr>
      <vt:lpstr>CS 188: Artificial Intelligence </vt:lpstr>
      <vt:lpstr>Course Staff</vt:lpstr>
      <vt:lpstr>Course Information</vt:lpstr>
      <vt:lpstr>Some Historical Statistics</vt:lpstr>
      <vt:lpstr>Course Information</vt:lpstr>
      <vt:lpstr>Exam Dates</vt:lpstr>
      <vt:lpstr>Discussion Section</vt:lpstr>
      <vt:lpstr>Textbook</vt:lpstr>
      <vt:lpstr>Instruction vs. Assessment</vt:lpstr>
      <vt:lpstr>Announcements This Week</vt:lpstr>
      <vt:lpstr>Policies (see website)</vt:lpstr>
      <vt:lpstr>Today</vt:lpstr>
      <vt:lpstr>Movie AI</vt:lpstr>
      <vt:lpstr>Movie AI</vt:lpstr>
      <vt:lpstr>PowerPoint Presentation</vt:lpstr>
      <vt:lpstr>News AI</vt:lpstr>
      <vt:lpstr>News AI</vt:lpstr>
      <vt:lpstr>News AI</vt:lpstr>
      <vt:lpstr>Real AI</vt:lpstr>
      <vt:lpstr>PowerPoint Presentation</vt:lpstr>
      <vt:lpstr>PowerPoint Presentation</vt:lpstr>
      <vt:lpstr>PowerPoint Presentation</vt:lpstr>
      <vt:lpstr>PowerPoint Presentation</vt:lpstr>
      <vt:lpstr>A (Short) History of AI</vt:lpstr>
      <vt:lpstr>A short prehistory of AI</vt:lpstr>
      <vt:lpstr>AI’s official birth: Dartmouth, 1956</vt:lpstr>
      <vt:lpstr>PowerPoint Presentation</vt:lpstr>
      <vt:lpstr>A (Short) History of AI</vt:lpstr>
      <vt:lpstr>AI as Designing Rational Agents</vt:lpstr>
      <vt:lpstr>What Can AI Do?</vt:lpstr>
      <vt:lpstr>Unintentionally Funny Stories</vt:lpstr>
      <vt:lpstr>Future</vt:lpstr>
      <vt:lpstr>PowerPoint Presentation</vt:lpstr>
      <vt:lpstr>What’s bad about better AI?</vt:lpstr>
      <vt:lpstr>A new model for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PPanda</cp:lastModifiedBy>
  <cp:revision>1620</cp:revision>
  <cp:lastPrinted>2014-01-21T07:51:01Z</cp:lastPrinted>
  <dcterms:created xsi:type="dcterms:W3CDTF">2004-08-27T04:16:05Z</dcterms:created>
  <dcterms:modified xsi:type="dcterms:W3CDTF">2024-01-29T03:17:09Z</dcterms:modified>
</cp:coreProperties>
</file>